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0"/>
  </p:notesMasterIdLst>
  <p:sldIdLst>
    <p:sldId id="258" r:id="rId2"/>
    <p:sldId id="340" r:id="rId3"/>
    <p:sldId id="256" r:id="rId4"/>
    <p:sldId id="257" r:id="rId5"/>
    <p:sldId id="341" r:id="rId6"/>
    <p:sldId id="337" r:id="rId7"/>
    <p:sldId id="260" r:id="rId8"/>
    <p:sldId id="305" r:id="rId9"/>
    <p:sldId id="262" r:id="rId10"/>
    <p:sldId id="263" r:id="rId11"/>
    <p:sldId id="264" r:id="rId12"/>
    <p:sldId id="265" r:id="rId13"/>
    <p:sldId id="266" r:id="rId14"/>
    <p:sldId id="267" r:id="rId15"/>
    <p:sldId id="284" r:id="rId16"/>
    <p:sldId id="328" r:id="rId17"/>
    <p:sldId id="285" r:id="rId18"/>
    <p:sldId id="286" r:id="rId19"/>
    <p:sldId id="287" r:id="rId20"/>
    <p:sldId id="290" r:id="rId21"/>
    <p:sldId id="308" r:id="rId22"/>
    <p:sldId id="291" r:id="rId23"/>
    <p:sldId id="320" r:id="rId24"/>
    <p:sldId id="298" r:id="rId25"/>
    <p:sldId id="342" r:id="rId26"/>
    <p:sldId id="343" r:id="rId27"/>
    <p:sldId id="344" r:id="rId28"/>
    <p:sldId id="345" r:id="rId29"/>
    <p:sldId id="346" r:id="rId30"/>
    <p:sldId id="347" r:id="rId31"/>
    <p:sldId id="334" r:id="rId32"/>
    <p:sldId id="335" r:id="rId33"/>
    <p:sldId id="336" r:id="rId34"/>
    <p:sldId id="310" r:id="rId35"/>
    <p:sldId id="299" r:id="rId36"/>
    <p:sldId id="338" r:id="rId37"/>
    <p:sldId id="339" r:id="rId38"/>
    <p:sldId id="301" r:id="rId39"/>
  </p:sldIdLst>
  <p:sldSz cx="13004800" cy="9753600"/>
  <p:notesSz cx="6858000" cy="9144000"/>
  <p:defaultTextStyle>
    <a:lvl1pPr algn="ctr" defTabSz="584200">
      <a:defRPr sz="4200">
        <a:latin typeface="+mn-lt"/>
        <a:ea typeface="+mn-ea"/>
        <a:cs typeface="+mn-cs"/>
        <a:sym typeface="Gill Sans"/>
      </a:defRPr>
    </a:lvl1pPr>
    <a:lvl2pPr indent="342900" algn="ctr" defTabSz="584200">
      <a:defRPr sz="4200">
        <a:latin typeface="+mn-lt"/>
        <a:ea typeface="+mn-ea"/>
        <a:cs typeface="+mn-cs"/>
        <a:sym typeface="Gill Sans"/>
      </a:defRPr>
    </a:lvl2pPr>
    <a:lvl3pPr indent="685800" algn="ctr" defTabSz="584200">
      <a:defRPr sz="4200">
        <a:latin typeface="+mn-lt"/>
        <a:ea typeface="+mn-ea"/>
        <a:cs typeface="+mn-cs"/>
        <a:sym typeface="Gill Sans"/>
      </a:defRPr>
    </a:lvl3pPr>
    <a:lvl4pPr indent="1028700" algn="ctr" defTabSz="584200">
      <a:defRPr sz="4200">
        <a:latin typeface="+mn-lt"/>
        <a:ea typeface="+mn-ea"/>
        <a:cs typeface="+mn-cs"/>
        <a:sym typeface="Gill Sans"/>
      </a:defRPr>
    </a:lvl4pPr>
    <a:lvl5pPr indent="1371600" algn="ctr" defTabSz="584200">
      <a:defRPr sz="4200">
        <a:latin typeface="+mn-lt"/>
        <a:ea typeface="+mn-ea"/>
        <a:cs typeface="+mn-cs"/>
        <a:sym typeface="Gill Sans"/>
      </a:defRPr>
    </a:lvl5pPr>
    <a:lvl6pPr indent="1714500" algn="ctr" defTabSz="584200">
      <a:defRPr sz="4200">
        <a:latin typeface="+mn-lt"/>
        <a:ea typeface="+mn-ea"/>
        <a:cs typeface="+mn-cs"/>
        <a:sym typeface="Gill Sans"/>
      </a:defRPr>
    </a:lvl6pPr>
    <a:lvl7pPr indent="2057400" algn="ctr" defTabSz="584200">
      <a:defRPr sz="4200">
        <a:latin typeface="+mn-lt"/>
        <a:ea typeface="+mn-ea"/>
        <a:cs typeface="+mn-cs"/>
        <a:sym typeface="Gill Sans"/>
      </a:defRPr>
    </a:lvl7pPr>
    <a:lvl8pPr indent="2400300" algn="ctr" defTabSz="584200">
      <a:defRPr sz="4200">
        <a:latin typeface="+mn-lt"/>
        <a:ea typeface="+mn-ea"/>
        <a:cs typeface="+mn-cs"/>
        <a:sym typeface="Gill Sans"/>
      </a:defRPr>
    </a:lvl8pPr>
    <a:lvl9pPr indent="2743200" algn="ctr" defTabSz="584200">
      <a:defRPr sz="4200">
        <a:latin typeface="+mn-lt"/>
        <a:ea typeface="+mn-ea"/>
        <a:cs typeface="+mn-cs"/>
        <a:sym typeface="Gill San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scaleToFitPaper="1"/>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175" autoAdjust="0"/>
  </p:normalViewPr>
  <p:slideViewPr>
    <p:cSldViewPr snapToGrid="0" snapToObjects="1">
      <p:cViewPr varScale="1">
        <p:scale>
          <a:sx n="76" d="100"/>
          <a:sy n="76" d="100"/>
        </p:scale>
        <p:origin x="-2464" y="-120"/>
      </p:cViewPr>
      <p:guideLst>
        <p:guide orient="horz" pos="3072"/>
        <p:guide pos="409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printerSettings" Target="printerSettings/printerSettings1.bin"/><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Shape 39"/>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40" name="Shape 40"/>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2142185796"/>
      </p:ext>
    </p:extLst>
  </p:cSld>
  <p:clrMap bg1="lt1" tx1="dk1" bg2="lt2" tx2="dk2" accent1="accent1" accent2="accent2" accent3="accent3" accent4="accent4" accent5="accent5" accent6="accent6" hlink="hlink" folHlink="folHlink"/>
  <p:notesStyle>
    <a:lvl1pPr defTabSz="584200">
      <a:defRPr sz="2200">
        <a:latin typeface="Lucida Grande"/>
        <a:ea typeface="Lucida Grande"/>
        <a:cs typeface="Lucida Grande"/>
        <a:sym typeface="Lucida Grande"/>
      </a:defRPr>
    </a:lvl1pPr>
    <a:lvl2pPr indent="228600" defTabSz="584200">
      <a:defRPr sz="2200">
        <a:latin typeface="Lucida Grande"/>
        <a:ea typeface="Lucida Grande"/>
        <a:cs typeface="Lucida Grande"/>
        <a:sym typeface="Lucida Grande"/>
      </a:defRPr>
    </a:lvl2pPr>
    <a:lvl3pPr indent="457200" defTabSz="584200">
      <a:defRPr sz="2200">
        <a:latin typeface="Lucida Grande"/>
        <a:ea typeface="Lucida Grande"/>
        <a:cs typeface="Lucida Grande"/>
        <a:sym typeface="Lucida Grande"/>
      </a:defRPr>
    </a:lvl3pPr>
    <a:lvl4pPr indent="685800" defTabSz="584200">
      <a:defRPr sz="2200">
        <a:latin typeface="Lucida Grande"/>
        <a:ea typeface="Lucida Grande"/>
        <a:cs typeface="Lucida Grande"/>
        <a:sym typeface="Lucida Grande"/>
      </a:defRPr>
    </a:lvl4pPr>
    <a:lvl5pPr indent="914400" defTabSz="584200">
      <a:defRPr sz="2200">
        <a:latin typeface="Lucida Grande"/>
        <a:ea typeface="Lucida Grande"/>
        <a:cs typeface="Lucida Grande"/>
        <a:sym typeface="Lucida Grande"/>
      </a:defRPr>
    </a:lvl5pPr>
    <a:lvl6pPr indent="1143000" defTabSz="584200">
      <a:defRPr sz="2200">
        <a:latin typeface="Lucida Grande"/>
        <a:ea typeface="Lucida Grande"/>
        <a:cs typeface="Lucida Grande"/>
        <a:sym typeface="Lucida Grande"/>
      </a:defRPr>
    </a:lvl6pPr>
    <a:lvl7pPr indent="1371600" defTabSz="584200">
      <a:defRPr sz="2200">
        <a:latin typeface="Lucida Grande"/>
        <a:ea typeface="Lucida Grande"/>
        <a:cs typeface="Lucida Grande"/>
        <a:sym typeface="Lucida Grande"/>
      </a:defRPr>
    </a:lvl7pPr>
    <a:lvl8pPr indent="1600200" defTabSz="584200">
      <a:defRPr sz="2200">
        <a:latin typeface="Lucida Grande"/>
        <a:ea typeface="Lucida Grande"/>
        <a:cs typeface="Lucida Grande"/>
        <a:sym typeface="Lucida Grande"/>
      </a:defRPr>
    </a:lvl8pPr>
    <a:lvl9pPr indent="1828800" defTabSz="58420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www.postfix.org/FORWARD_SECRECY_README.html" TargetMode="External"/><Relationship Id="rId4" Type="http://schemas.openxmlformats.org/officeDocument/2006/relationships/hyperlink" Target="https://www.facebook.com/notes/protect-the-graph/the-current-state-of-smtp-starttls-deployment/1453015901605223" TargetMode="External"/><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 Id="rId3" Type="http://schemas.openxmlformats.org/officeDocument/2006/relationships/hyperlink" Target="http://rt.openssl.org/Ticket/Display.html?user=guest&amp;pass=guest&amp;id=2771"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smtClean="0"/>
              <a:t>Your</a:t>
            </a:r>
            <a:r>
              <a:rPr lang="en-US" b="1" u="sng" baseline="0" dirty="0" smtClean="0"/>
              <a:t> fight??</a:t>
            </a:r>
            <a:endParaRPr lang="en-US" b="1" u="sng" dirty="0"/>
          </a:p>
        </p:txBody>
      </p:sp>
    </p:spTree>
    <p:extLst>
      <p:ext uri="{BB962C8B-B14F-4D97-AF65-F5344CB8AC3E}">
        <p14:creationId xmlns:p14="http://schemas.microsoft.com/office/powerpoint/2010/main" val="11349888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BE" dirty="0" err="1" smtClean="0"/>
              <a:t>From</a:t>
            </a:r>
            <a:r>
              <a:rPr lang="fr-BE" dirty="0" smtClean="0"/>
              <a:t> Joe:</a:t>
            </a:r>
          </a:p>
          <a:p>
            <a:endParaRPr lang="fr-BE" dirty="0" smtClean="0"/>
          </a:p>
          <a:p>
            <a:r>
              <a:rPr lang="en-US" sz="2200" b="0" i="0" dirty="0" smtClean="0">
                <a:effectLst/>
                <a:latin typeface="Lucida Grande"/>
                <a:ea typeface="Lucida Grande"/>
                <a:cs typeface="Lucida Grande"/>
                <a:sym typeface="Lucida Grande"/>
              </a:rPr>
              <a:t>Will you be fleshing those out, or are they going to stay the way</a:t>
            </a:r>
            <a:r>
              <a:rPr lang="en-US" dirty="0" smtClean="0"/>
              <a:t/>
            </a:r>
            <a:br>
              <a:rPr lang="en-US" dirty="0" smtClean="0"/>
            </a:br>
            <a:r>
              <a:rPr lang="en-US" sz="2200" b="0" i="0" dirty="0" smtClean="0">
                <a:effectLst/>
                <a:latin typeface="Lucida Grande"/>
                <a:ea typeface="Lucida Grande"/>
                <a:cs typeface="Lucida Grande"/>
                <a:sym typeface="Lucida Grande"/>
              </a:rPr>
              <a:t>   they currently are?</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FWIW, expect significant interest around email (SMTP, POP/IMAP,</a:t>
            </a:r>
            <a:r>
              <a:rPr lang="en-US" dirty="0" smtClean="0"/>
              <a:t/>
            </a:r>
            <a:br>
              <a:rPr lang="en-US" dirty="0" smtClean="0"/>
            </a:br>
            <a:r>
              <a:rPr lang="en-US" sz="2200" b="0" i="0" dirty="0" smtClean="0">
                <a:effectLst/>
                <a:latin typeface="Lucida Grande"/>
                <a:ea typeface="Lucida Grande"/>
                <a:cs typeface="Lucida Grande"/>
                <a:sym typeface="Lucida Grande"/>
              </a:rPr>
              <a:t>   SMTP Submit) and web (e.g., for web email)</a:t>
            </a:r>
            <a:r>
              <a:rPr lang="en-US" dirty="0" smtClean="0"/>
              <a:t/>
            </a:r>
            <a:br>
              <a:rPr lang="en-US" dirty="0" smtClean="0"/>
            </a:br>
            <a:endParaRPr lang="fr-BE" dirty="0"/>
          </a:p>
        </p:txBody>
      </p:sp>
    </p:spTree>
    <p:extLst>
      <p:ext uri="{BB962C8B-B14F-4D97-AF65-F5344CB8AC3E}">
        <p14:creationId xmlns:p14="http://schemas.microsoft.com/office/powerpoint/2010/main" val="2093666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BE" dirty="0" err="1" smtClean="0"/>
              <a:t>From</a:t>
            </a:r>
            <a:r>
              <a:rPr lang="fr-BE" dirty="0" smtClean="0"/>
              <a:t> Joe:</a:t>
            </a:r>
          </a:p>
          <a:p>
            <a:endParaRPr lang="fr-BE" dirty="0" smtClean="0"/>
          </a:p>
          <a:p>
            <a:r>
              <a:rPr lang="en-US" sz="2200" b="0" i="0" dirty="0" smtClean="0">
                <a:effectLst/>
                <a:latin typeface="Lucida Grande"/>
                <a:ea typeface="Lucida Grande"/>
                <a:cs typeface="Lucida Grande"/>
                <a:sym typeface="Lucida Grande"/>
              </a:rPr>
              <a:t>  s/PGG/PGP</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I'd be interested to hear if you believe E2E encryption (e.g., use</a:t>
            </a:r>
            <a:r>
              <a:rPr lang="en-US" dirty="0" smtClean="0"/>
              <a:t/>
            </a:r>
            <a:br>
              <a:rPr lang="en-US" dirty="0" smtClean="0"/>
            </a:br>
            <a:r>
              <a:rPr lang="en-US" sz="2200" b="0" i="0" dirty="0" smtClean="0">
                <a:effectLst/>
                <a:latin typeface="Lucida Grande"/>
                <a:ea typeface="Lucida Grande"/>
                <a:cs typeface="Lucida Grande"/>
                <a:sym typeface="Lucida Grande"/>
              </a:rPr>
              <a:t>   of PGP or S/MIME) is ultimately the solution</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Do you also want to talk about how email is actually hop-by-hop,</a:t>
            </a:r>
            <a:r>
              <a:rPr lang="en-US" dirty="0" smtClean="0"/>
              <a:t/>
            </a:r>
            <a:br>
              <a:rPr lang="en-US" dirty="0" smtClean="0"/>
            </a:br>
            <a:r>
              <a:rPr lang="en-US" sz="2200" b="0" i="0" dirty="0" smtClean="0">
                <a:effectLst/>
                <a:latin typeface="Lucida Grande"/>
                <a:ea typeface="Lucida Grande"/>
                <a:cs typeface="Lucida Grande"/>
                <a:sym typeface="Lucida Grande"/>
              </a:rPr>
              <a:t>   and some hops may be opportunistically encrypted, while others may not</a:t>
            </a:r>
            <a:r>
              <a:rPr lang="en-US" dirty="0" smtClean="0"/>
              <a:t/>
            </a:r>
            <a:br>
              <a:rPr lang="en-US" dirty="0" smtClean="0"/>
            </a:br>
            <a:r>
              <a:rPr lang="en-US" sz="2200" b="0" i="0" dirty="0" smtClean="0">
                <a:effectLst/>
                <a:latin typeface="Lucida Grande"/>
                <a:ea typeface="Lucida Grande"/>
                <a:cs typeface="Lucida Grande"/>
                <a:sym typeface="Lucida Grande"/>
              </a:rPr>
              <a:t>   be? (and how traffic will be exposed while it transits the intervening</a:t>
            </a:r>
            <a:r>
              <a:rPr lang="en-US" dirty="0" smtClean="0"/>
              <a:t/>
            </a:r>
            <a:br>
              <a:rPr lang="en-US" dirty="0" smtClean="0"/>
            </a:br>
            <a:r>
              <a:rPr lang="en-US" sz="2200" b="0" i="0" dirty="0" smtClean="0">
                <a:effectLst/>
                <a:latin typeface="Lucida Grande"/>
                <a:ea typeface="Lucida Grande"/>
                <a:cs typeface="Lucida Grande"/>
                <a:sym typeface="Lucida Grande"/>
              </a:rPr>
              <a:t>   nodes?)</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I've become a fan of Postfix's nomenclature for opportunistic encryption:</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Postfix nomenclature (</a:t>
            </a:r>
            <a:r>
              <a:rPr lang="en-US" sz="2200" b="0" i="0" dirty="0" smtClean="0">
                <a:effectLst/>
                <a:latin typeface="Lucida Grande"/>
                <a:ea typeface="Lucida Grande"/>
                <a:cs typeface="Lucida Grande"/>
                <a:sym typeface="Lucida Grande"/>
                <a:hlinkClick r:id="rId3"/>
              </a:rPr>
              <a:t>http://www.postfix.org/FORWARD_SECRECY_README.html</a:t>
            </a:r>
            <a:r>
              <a:rPr lang="en-US" sz="2200" b="0" i="0" dirty="0" smtClean="0">
                <a:effectLst/>
                <a:latin typeface="Lucida Grande"/>
                <a:ea typeface="Lucida Grande"/>
                <a:cs typeface="Lucida Grande"/>
                <a:sym typeface="Lucida Grande"/>
              </a:rPr>
              <a:t>)</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 Anonymous (no peer certificate)</a:t>
            </a:r>
            <a:r>
              <a:rPr lang="en-US" dirty="0" smtClean="0"/>
              <a:t/>
            </a:r>
            <a:br>
              <a:rPr lang="en-US" dirty="0" smtClean="0"/>
            </a:br>
            <a:r>
              <a:rPr lang="en-US" sz="2200" b="0" i="0" dirty="0" smtClean="0">
                <a:effectLst/>
                <a:latin typeface="Lucida Grande"/>
                <a:ea typeface="Lucida Grande"/>
                <a:cs typeface="Lucida Grande"/>
                <a:sym typeface="Lucida Grande"/>
              </a:rPr>
              <a:t>   -- Untrusted (peer cert not signed by trusted CA)</a:t>
            </a:r>
            <a:r>
              <a:rPr lang="en-US" dirty="0" smtClean="0"/>
              <a:t/>
            </a:r>
            <a:br>
              <a:rPr lang="en-US" dirty="0" smtClean="0"/>
            </a:br>
            <a:r>
              <a:rPr lang="en-US" sz="2200" b="0" i="0" dirty="0" smtClean="0">
                <a:effectLst/>
                <a:latin typeface="Lucida Grande"/>
                <a:ea typeface="Lucida Grande"/>
                <a:cs typeface="Lucida Grande"/>
                <a:sym typeface="Lucida Grande"/>
              </a:rPr>
              <a:t>   -- Trusted (peer cert signed by trusted CA, unverified peer name)</a:t>
            </a:r>
            <a:r>
              <a:rPr lang="en-US" dirty="0" smtClean="0"/>
              <a:t/>
            </a:r>
            <a:br>
              <a:rPr lang="en-US" dirty="0" smtClean="0"/>
            </a:br>
            <a:r>
              <a:rPr lang="en-US" sz="2200" b="0" i="0" dirty="0" smtClean="0">
                <a:effectLst/>
                <a:latin typeface="Lucida Grande"/>
                <a:ea typeface="Lucida Grande"/>
                <a:cs typeface="Lucida Grande"/>
                <a:sym typeface="Lucida Grande"/>
              </a:rPr>
              <a:t>   -- Verified (peer cert signed by trusted CA, verified peer name; or peer</a:t>
            </a:r>
            <a:r>
              <a:rPr lang="en-US" dirty="0" smtClean="0"/>
              <a:t/>
            </a:r>
            <a:br>
              <a:rPr lang="en-US" dirty="0" smtClean="0"/>
            </a:br>
            <a:r>
              <a:rPr lang="en-US" sz="2200" b="0" i="0" dirty="0" smtClean="0">
                <a:effectLst/>
                <a:latin typeface="Lucida Grande"/>
                <a:ea typeface="Lucida Grande"/>
                <a:cs typeface="Lucida Grande"/>
                <a:sym typeface="Lucida Grande"/>
              </a:rPr>
              <a:t>      cert with expected public key or cert fingerprint)</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MITM risk is hard to mitigate, I think...</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Be sure to cover what happens if opportunistic encryption fails... is</a:t>
            </a:r>
            <a:r>
              <a:rPr lang="en-US" dirty="0" smtClean="0"/>
              <a:t/>
            </a:r>
            <a:br>
              <a:rPr lang="en-US" dirty="0" smtClean="0"/>
            </a:br>
            <a:r>
              <a:rPr lang="en-US" sz="2200" b="0" i="0" dirty="0" smtClean="0">
                <a:effectLst/>
                <a:latin typeface="Lucida Grande"/>
                <a:ea typeface="Lucida Grande"/>
                <a:cs typeface="Lucida Grande"/>
                <a:sym typeface="Lucida Grande"/>
              </a:rPr>
              <a:t>   something better than nothing? Or is the right answer, "Hard core or</a:t>
            </a:r>
            <a:r>
              <a:rPr lang="en-US" dirty="0" smtClean="0"/>
              <a:t/>
            </a:r>
            <a:br>
              <a:rPr lang="en-US" dirty="0" smtClean="0"/>
            </a:br>
            <a:r>
              <a:rPr lang="en-US" sz="2200" b="0" i="0" dirty="0" smtClean="0">
                <a:effectLst/>
                <a:latin typeface="Lucida Grande"/>
                <a:ea typeface="Lucida Grande"/>
                <a:cs typeface="Lucida Grande"/>
                <a:sym typeface="Lucida Grande"/>
              </a:rPr>
              <a:t>   nothing?"</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BTW, terrific article on STARTTLS from Facebook (Mike Adkins, you'll meet</a:t>
            </a:r>
            <a:r>
              <a:rPr lang="en-US" dirty="0" smtClean="0"/>
              <a:t/>
            </a:r>
            <a:br>
              <a:rPr lang="en-US" dirty="0" smtClean="0"/>
            </a:br>
            <a:r>
              <a:rPr lang="en-US" sz="2200" b="0" i="0" dirty="0" smtClean="0">
                <a:effectLst/>
                <a:latin typeface="Lucida Grande"/>
                <a:ea typeface="Lucida Grande"/>
                <a:cs typeface="Lucida Grande"/>
                <a:sym typeface="Lucida Grande"/>
              </a:rPr>
              <a:t>   him at Brussels):</a:t>
            </a:r>
            <a:r>
              <a:rPr lang="en-US" dirty="0" smtClean="0"/>
              <a:t/>
            </a:r>
            <a:br>
              <a:rPr lang="en-US" dirty="0" smtClean="0"/>
            </a:br>
            <a:r>
              <a:rPr lang="en-US" sz="2200" b="0" i="0" dirty="0" smtClean="0">
                <a:effectLst/>
                <a:latin typeface="Lucida Grande"/>
                <a:ea typeface="Lucida Grande"/>
                <a:cs typeface="Lucida Grande"/>
                <a:sym typeface="Lucida Grande"/>
              </a:rPr>
              <a:t>   </a:t>
            </a:r>
            <a:r>
              <a:rPr lang="en-US" sz="2200" b="0" i="0" dirty="0" smtClean="0">
                <a:effectLst/>
                <a:latin typeface="Lucida Grande"/>
                <a:ea typeface="Lucida Grande"/>
                <a:cs typeface="Lucida Grande"/>
                <a:sym typeface="Lucida Grande"/>
                <a:hlinkClick r:id="rId4"/>
              </a:rPr>
              <a:t>https://www.facebook.com/notes/protect-the-graph/the-current-state-of-smtp-starttls-deployment/1453015901605223</a:t>
            </a:r>
            <a:endParaRPr lang="fr-BE" dirty="0"/>
          </a:p>
        </p:txBody>
      </p:sp>
    </p:spTree>
    <p:extLst>
      <p:ext uri="{BB962C8B-B14F-4D97-AF65-F5344CB8AC3E}">
        <p14:creationId xmlns:p14="http://schemas.microsoft.com/office/powerpoint/2010/main" val="37568243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BE" b="1" u="sng" dirty="0" smtClean="0"/>
              <a:t>Our Guide HAS a section…</a:t>
            </a:r>
            <a:endParaRPr lang="fr-BE" b="1" u="sng" dirty="0"/>
          </a:p>
        </p:txBody>
      </p:sp>
    </p:spTree>
    <p:extLst>
      <p:ext uri="{BB962C8B-B14F-4D97-AF65-F5344CB8AC3E}">
        <p14:creationId xmlns:p14="http://schemas.microsoft.com/office/powerpoint/2010/main" val="28782759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BE" dirty="0"/>
          </a:p>
        </p:txBody>
      </p:sp>
    </p:spTree>
    <p:extLst>
      <p:ext uri="{BB962C8B-B14F-4D97-AF65-F5344CB8AC3E}">
        <p14:creationId xmlns:p14="http://schemas.microsoft.com/office/powerpoint/2010/main" val="28782759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Workshop to </a:t>
            </a:r>
            <a:r>
              <a:rPr lang="en-US" dirty="0" err="1" smtClean="0"/>
              <a:t>SSLLabs</a:t>
            </a:r>
            <a:r>
              <a:rPr lang="en-US" dirty="0" smtClean="0"/>
              <a:t>…</a:t>
            </a:r>
            <a:endParaRPr lang="en-US" dirty="0"/>
          </a:p>
        </p:txBody>
      </p:sp>
    </p:spTree>
    <p:extLst>
      <p:ext uri="{BB962C8B-B14F-4D97-AF65-F5344CB8AC3E}">
        <p14:creationId xmlns:p14="http://schemas.microsoft.com/office/powerpoint/2010/main" val="626883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Take</a:t>
            </a:r>
            <a:r>
              <a:rPr lang="en-US" baseline="0" dirty="0" smtClean="0"/>
              <a:t> best from academic and on-field experience and put that together!</a:t>
            </a:r>
          </a:p>
          <a:p>
            <a:r>
              <a:rPr lang="en-US" b="1" u="sng" baseline="0" dirty="0" smtClean="0"/>
              <a:t>Transform into practical settings</a:t>
            </a:r>
            <a:endParaRPr lang="en-US" b="1" u="sng" dirty="0"/>
          </a:p>
        </p:txBody>
      </p:sp>
    </p:spTree>
    <p:extLst>
      <p:ext uri="{BB962C8B-B14F-4D97-AF65-F5344CB8AC3E}">
        <p14:creationId xmlns:p14="http://schemas.microsoft.com/office/powerpoint/2010/main" val="1506120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u="sng" dirty="0"/>
          </a:p>
        </p:txBody>
      </p:sp>
    </p:spTree>
    <p:extLst>
      <p:ext uri="{BB962C8B-B14F-4D97-AF65-F5344CB8AC3E}">
        <p14:creationId xmlns:p14="http://schemas.microsoft.com/office/powerpoint/2010/main" val="1217406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a:t>
            </a:r>
            <a:r>
              <a:rPr lang="en-US" baseline="0" dirty="0" smtClean="0"/>
              <a:t> to do with cipher suite of NSA</a:t>
            </a:r>
            <a:endParaRPr lang="en-US" dirty="0"/>
          </a:p>
        </p:txBody>
      </p:sp>
    </p:spTree>
    <p:extLst>
      <p:ext uri="{BB962C8B-B14F-4D97-AF65-F5344CB8AC3E}">
        <p14:creationId xmlns:p14="http://schemas.microsoft.com/office/powerpoint/2010/main" val="1652813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BE" dirty="0" err="1" smtClean="0"/>
              <a:t>From</a:t>
            </a:r>
            <a:r>
              <a:rPr lang="fr-BE" baseline="0" dirty="0" smtClean="0"/>
              <a:t> Joe:</a:t>
            </a:r>
          </a:p>
          <a:p>
            <a:endParaRPr lang="fr-BE" baseline="0" dirty="0" smtClean="0"/>
          </a:p>
          <a:p>
            <a:r>
              <a:rPr lang="en-US" sz="2200" b="0" i="0" dirty="0" smtClean="0">
                <a:effectLst/>
                <a:latin typeface="Lucida Grande"/>
                <a:ea typeface="Lucida Grande"/>
                <a:cs typeface="Lucida Grande"/>
                <a:sym typeface="Lucida Grande"/>
              </a:rPr>
              <a:t>   I'd probably break TLS 1.0, as well as the earlier stuff</a:t>
            </a:r>
            <a:endParaRPr lang="fr-BE" dirty="0"/>
          </a:p>
        </p:txBody>
      </p:sp>
    </p:spTree>
    <p:extLst>
      <p:ext uri="{BB962C8B-B14F-4D97-AF65-F5344CB8AC3E}">
        <p14:creationId xmlns:p14="http://schemas.microsoft.com/office/powerpoint/2010/main" val="6099476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defTabSz="584200" eaLnBrk="1" fontAlgn="auto" latinLnBrk="0" hangingPunct="1">
              <a:lnSpc>
                <a:spcPct val="100000"/>
              </a:lnSpc>
              <a:spcBef>
                <a:spcPts val="0"/>
              </a:spcBef>
              <a:spcAft>
                <a:spcPts val="0"/>
              </a:spcAft>
              <a:buClrTx/>
              <a:buSzTx/>
              <a:buFontTx/>
              <a:buNone/>
              <a:tabLst/>
              <a:defRPr/>
            </a:pPr>
            <a:r>
              <a:rPr lang="fr-BE" dirty="0" smtClean="0"/>
              <a:t>Galois/Counter Mode (GCM) is a mode of operation for symmetric key cryptographic block ciphers that has been widely adopted because of its efficiency and performance. GCM throughput rates for state of the art, high speed communication channels can be achieved with reasonable hardware resources.[1] It is an authenticated encryption algorithm designed to provide both data authenticity (integrity) and confidentiality. GCM is defined for block ciphers with a block size of 128 bits. Galois Message Authentication Code (GMAC) is an authentication-only variant of the GCM which can be used as an incremental message authentication code. </a:t>
            </a:r>
            <a:r>
              <a:rPr lang="fr-BE" smtClean="0"/>
              <a:t>Both GCM and GMAC can accept initialization vectors of arbitrary length.</a:t>
            </a:r>
            <a:endParaRPr lang="fr-BE" dirty="0" smtClean="0"/>
          </a:p>
          <a:p>
            <a:endParaRPr lang="fr-BE" dirty="0" smtClean="0"/>
          </a:p>
          <a:p>
            <a:r>
              <a:rPr lang="fr-BE" dirty="0" smtClean="0"/>
              <a:t>From </a:t>
            </a:r>
            <a:r>
              <a:rPr lang="fr-BE" dirty="0" smtClean="0"/>
              <a:t>Joe:</a:t>
            </a:r>
          </a:p>
          <a:p>
            <a:endParaRPr lang="fr-BE" dirty="0" smtClean="0"/>
          </a:p>
          <a:p>
            <a:r>
              <a:rPr lang="en-US" sz="2200" b="0" i="0" dirty="0" smtClean="0">
                <a:effectLst/>
                <a:latin typeface="Lucida Grande"/>
                <a:ea typeface="Lucida Grande"/>
                <a:cs typeface="Lucida Grande"/>
                <a:sym typeface="Lucida Grande"/>
              </a:rPr>
              <a:t>   Might want to clarify that the project's "Suite A" and "Suite B"</a:t>
            </a:r>
            <a:r>
              <a:rPr lang="en-US" dirty="0" smtClean="0"/>
              <a:t/>
            </a:r>
            <a:br>
              <a:rPr lang="en-US" dirty="0" smtClean="0"/>
            </a:br>
            <a:r>
              <a:rPr lang="en-US" sz="2200" b="0" i="0" dirty="0" smtClean="0">
                <a:effectLst/>
                <a:latin typeface="Lucida Grande"/>
                <a:ea typeface="Lucida Grande"/>
                <a:cs typeface="Lucida Grande"/>
                <a:sym typeface="Lucida Grande"/>
              </a:rPr>
              <a:t>   aren't related to the NSA's "Suite B" specification</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Do you want to talk about why you don't do ECDSA instead of RSA in</a:t>
            </a:r>
            <a:r>
              <a:rPr lang="en-US" dirty="0" smtClean="0"/>
              <a:t/>
            </a:r>
            <a:br>
              <a:rPr lang="en-US" dirty="0" smtClean="0"/>
            </a:br>
            <a:r>
              <a:rPr lang="en-US" sz="2200" b="0" i="0" dirty="0" smtClean="0">
                <a:effectLst/>
                <a:latin typeface="Lucida Grande"/>
                <a:ea typeface="Lucida Grande"/>
                <a:cs typeface="Lucida Grande"/>
                <a:sym typeface="Lucida Grande"/>
              </a:rPr>
              <a:t>   ECDHE-RSA-AES256-GCM-SHA384?</a:t>
            </a:r>
            <a:endParaRPr lang="fr-BE" dirty="0"/>
          </a:p>
        </p:txBody>
      </p:sp>
    </p:spTree>
    <p:extLst>
      <p:ext uri="{BB962C8B-B14F-4D97-AF65-F5344CB8AC3E}">
        <p14:creationId xmlns:p14="http://schemas.microsoft.com/office/powerpoint/2010/main" val="2068729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BE" dirty="0" err="1" smtClean="0"/>
              <a:t>From</a:t>
            </a:r>
            <a:r>
              <a:rPr lang="fr-BE" dirty="0" smtClean="0"/>
              <a:t> Joe:</a:t>
            </a:r>
          </a:p>
          <a:p>
            <a:endParaRPr lang="fr-BE" dirty="0" smtClean="0"/>
          </a:p>
          <a:p>
            <a:r>
              <a:rPr lang="en-US" sz="2200" b="0" i="0" dirty="0" smtClean="0">
                <a:effectLst/>
                <a:latin typeface="Lucida Grande"/>
                <a:ea typeface="Lucida Grande"/>
                <a:cs typeface="Lucida Grande"/>
                <a:sym typeface="Lucida Grande"/>
              </a:rPr>
              <a:t>   Motivation for allowing SHA-1? Simple: most certs still rely on it.</a:t>
            </a:r>
            <a:r>
              <a:rPr lang="en-US" dirty="0" smtClean="0"/>
              <a:t/>
            </a:r>
            <a:br>
              <a:rPr lang="en-US" dirty="0" smtClean="0"/>
            </a:br>
            <a:r>
              <a:rPr lang="en-US" sz="2200" b="0" i="0" dirty="0" smtClean="0">
                <a:effectLst/>
                <a:latin typeface="Lucida Grande"/>
                <a:ea typeface="Lucida Grande"/>
                <a:cs typeface="Lucida Grande"/>
                <a:sym typeface="Lucida Grande"/>
              </a:rPr>
              <a:t>   (see my crypto BCP talk at 57-61)</a:t>
            </a:r>
            <a:r>
              <a:rPr lang="en-US" dirty="0" smtClean="0"/>
              <a:t/>
            </a:r>
            <a:br>
              <a:rPr lang="en-US" dirty="0" smtClean="0"/>
            </a:br>
            <a:r>
              <a:rPr lang="en-US" dirty="0" smtClean="0"/>
              <a:t/>
            </a:r>
            <a:br>
              <a:rPr lang="en-US" dirty="0" smtClean="0"/>
            </a:br>
            <a:r>
              <a:rPr lang="en-US" sz="2200" b="0" i="0" dirty="0" smtClean="0">
                <a:effectLst/>
                <a:latin typeface="Lucida Grande"/>
                <a:ea typeface="Lucida Grande"/>
                <a:cs typeface="Lucida Grande"/>
                <a:sym typeface="Lucida Grande"/>
              </a:rPr>
              <a:t>   Permitting TLS 1.0 is a tougher "sell" for me. I wouldn't allow it.</a:t>
            </a:r>
            <a:endParaRPr lang="fr-BE" dirty="0"/>
          </a:p>
        </p:txBody>
      </p:sp>
    </p:spTree>
    <p:extLst>
      <p:ext uri="{BB962C8B-B14F-4D97-AF65-F5344CB8AC3E}">
        <p14:creationId xmlns:p14="http://schemas.microsoft.com/office/powerpoint/2010/main" val="20787058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2200" b="0" i="0" dirty="0" smtClean="0">
                <a:effectLst/>
                <a:latin typeface="Lucida Grande"/>
                <a:ea typeface="Lucida Grande"/>
                <a:cs typeface="Lucida Grande"/>
                <a:sym typeface="Lucida Grande"/>
              </a:rPr>
              <a:t>From Joe:   </a:t>
            </a:r>
          </a:p>
          <a:p>
            <a:endParaRPr lang="en-US" sz="2200" b="0" i="0" dirty="0" smtClean="0">
              <a:effectLst/>
              <a:latin typeface="Lucida Grande"/>
              <a:ea typeface="Lucida Grande"/>
              <a:cs typeface="Lucida Grande"/>
              <a:sym typeface="Lucida Grande"/>
            </a:endParaRPr>
          </a:p>
          <a:p>
            <a:r>
              <a:rPr lang="en-US" sz="2200" b="0" i="0" dirty="0" smtClean="0">
                <a:effectLst/>
                <a:latin typeface="Lucida Grande"/>
                <a:ea typeface="Lucida Grande"/>
                <a:cs typeface="Lucida Grande"/>
                <a:sym typeface="Lucida Grande"/>
              </a:rPr>
              <a:t>Rational for preferring CAMELLIA over AES?</a:t>
            </a:r>
            <a:r>
              <a:rPr lang="en-US" dirty="0" smtClean="0"/>
              <a:t/>
            </a:r>
            <a:br>
              <a:rPr lang="en-US" dirty="0" smtClean="0"/>
            </a:br>
            <a:endParaRPr lang="en-US" dirty="0" smtClean="0"/>
          </a:p>
          <a:p>
            <a:r>
              <a:rPr lang="en-US" dirty="0" smtClean="0"/>
              <a:t>Aaron:</a:t>
            </a:r>
          </a:p>
          <a:p>
            <a:pPr marL="342900" indent="-342900">
              <a:buFont typeface="Wingdings" charset="0"/>
              <a:buChar char="è"/>
            </a:pPr>
            <a:r>
              <a:rPr lang="en-US" dirty="0" smtClean="0">
                <a:sym typeface="Wingdings"/>
              </a:rPr>
              <a:t>Algorithmic agility argument. It has pros and cons. On the</a:t>
            </a:r>
            <a:r>
              <a:rPr lang="en-US" baseline="0" dirty="0" smtClean="0">
                <a:sym typeface="Wingdings"/>
              </a:rPr>
              <a:t> one had, AES is more trusted, on the other hand what if it turns out there is a backdoor there?</a:t>
            </a:r>
            <a:endParaRPr lang="en-US" dirty="0" smtClean="0">
              <a:sym typeface="Wingdings"/>
            </a:endParaRPr>
          </a:p>
          <a:p>
            <a:pPr marL="0" indent="0">
              <a:buFont typeface="Wingdings" charset="0"/>
              <a:buNone/>
            </a:pPr>
            <a:r>
              <a:rPr lang="en-US" dirty="0" smtClean="0"/>
              <a:t/>
            </a:r>
            <a:br>
              <a:rPr lang="en-US" dirty="0" smtClean="0"/>
            </a:br>
            <a:r>
              <a:rPr lang="en-US" sz="2200" b="0" i="0" dirty="0" smtClean="0">
                <a:effectLst/>
                <a:latin typeface="Lucida Grande"/>
                <a:ea typeface="Lucida Grande"/>
                <a:cs typeface="Lucida Grande"/>
                <a:sym typeface="Lucida Grande"/>
              </a:rPr>
              <a:t>   Also, be aware to cipher string lengths (c.f.,</a:t>
            </a:r>
            <a:r>
              <a:rPr lang="en-US" dirty="0" smtClean="0"/>
              <a:t/>
            </a:r>
            <a:br>
              <a:rPr lang="en-US" dirty="0" smtClean="0"/>
            </a:br>
            <a:r>
              <a:rPr lang="en-US" sz="2200" b="0" i="0" dirty="0" smtClean="0">
                <a:effectLst/>
                <a:latin typeface="Lucida Grande"/>
                <a:ea typeface="Lucida Grande"/>
                <a:cs typeface="Lucida Grande"/>
                <a:sym typeface="Lucida Grande"/>
              </a:rPr>
              <a:t>   </a:t>
            </a:r>
            <a:r>
              <a:rPr lang="en-US" sz="2200" b="0" i="0" dirty="0" smtClean="0">
                <a:effectLst/>
                <a:latin typeface="Lucida Grande"/>
                <a:ea typeface="Lucida Grande"/>
                <a:cs typeface="Lucida Grande"/>
                <a:sym typeface="Lucida Grande"/>
                <a:hlinkClick r:id="rId3"/>
              </a:rPr>
              <a:t>http://rt.openssl.org/Ticket/Display.html?user=guest&amp;pass=guest&amp;id=2771</a:t>
            </a:r>
            <a:r>
              <a:rPr lang="en-US" sz="2200" b="0" i="0" dirty="0" smtClean="0">
                <a:effectLst/>
                <a:latin typeface="Lucida Grande"/>
                <a:ea typeface="Lucida Grande"/>
                <a:cs typeface="Lucida Grande"/>
                <a:sym typeface="Lucida Grande"/>
              </a:rPr>
              <a:t> )</a:t>
            </a:r>
            <a:endParaRPr lang="fr-BE" dirty="0"/>
          </a:p>
        </p:txBody>
      </p:sp>
    </p:spTree>
    <p:extLst>
      <p:ext uri="{BB962C8B-B14F-4D97-AF65-F5344CB8AC3E}">
        <p14:creationId xmlns:p14="http://schemas.microsoft.com/office/powerpoint/2010/main" val="16955473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584200" eaLnBrk="1" fontAlgn="auto" latinLnBrk="0" hangingPunct="1">
              <a:lnSpc>
                <a:spcPct val="100000"/>
              </a:lnSpc>
              <a:spcBef>
                <a:spcPts val="0"/>
              </a:spcBef>
              <a:spcAft>
                <a:spcPts val="0"/>
              </a:spcAft>
              <a:buClrTx/>
              <a:buSzTx/>
              <a:buFontTx/>
              <a:buNone/>
              <a:tabLst/>
              <a:defRPr/>
            </a:pPr>
            <a:r>
              <a:rPr lang="en-US" sz="2200" b="1" i="0" u="sng" dirty="0" smtClean="0">
                <a:effectLst/>
                <a:latin typeface="Lucida Grande"/>
                <a:ea typeface="Lucida Grande"/>
                <a:cs typeface="Lucida Grande"/>
                <a:sym typeface="Lucida Grande"/>
              </a:rPr>
              <a:t>Balance between </a:t>
            </a:r>
            <a:r>
              <a:rPr lang="en-US" sz="2200" b="1" i="0" u="sng" dirty="0" err="1" smtClean="0">
                <a:effectLst/>
                <a:latin typeface="Lucida Grande"/>
                <a:ea typeface="Lucida Grande"/>
                <a:cs typeface="Lucida Grande"/>
                <a:sym typeface="Lucida Grande"/>
              </a:rPr>
              <a:t>compatibliy</a:t>
            </a:r>
            <a:r>
              <a:rPr lang="en-US" sz="2200" b="1" i="0" u="sng" dirty="0" smtClean="0">
                <a:effectLst/>
                <a:latin typeface="Lucida Grande"/>
                <a:ea typeface="Lucida Grande"/>
                <a:cs typeface="Lucida Grande"/>
                <a:sym typeface="Lucida Grande"/>
              </a:rPr>
              <a:t> and </a:t>
            </a:r>
            <a:r>
              <a:rPr lang="en-US" sz="2200" b="1" i="0" u="sng" dirty="0" err="1" smtClean="0">
                <a:effectLst/>
                <a:latin typeface="Lucida Grande"/>
                <a:ea typeface="Lucida Grande"/>
                <a:cs typeface="Lucida Grande"/>
                <a:sym typeface="Lucida Grande"/>
              </a:rPr>
              <a:t>strenght</a:t>
            </a:r>
            <a:endParaRPr lang="en-US" sz="2200" b="1" i="0" u="sng" dirty="0" smtClean="0">
              <a:effectLst/>
              <a:latin typeface="Lucida Grande"/>
              <a:ea typeface="Lucida Grande"/>
              <a:cs typeface="Lucida Grande"/>
              <a:sym typeface="Lucida Grande"/>
            </a:endParaRPr>
          </a:p>
          <a:p>
            <a:pPr marL="0" marR="0" indent="0" defTabSz="584200" eaLnBrk="1" fontAlgn="auto" latinLnBrk="0" hangingPunct="1">
              <a:lnSpc>
                <a:spcPct val="100000"/>
              </a:lnSpc>
              <a:spcBef>
                <a:spcPts val="0"/>
              </a:spcBef>
              <a:spcAft>
                <a:spcPts val="0"/>
              </a:spcAft>
              <a:buClrTx/>
              <a:buSzTx/>
              <a:buFontTx/>
              <a:buNone/>
              <a:tabLst/>
              <a:defRPr/>
            </a:pPr>
            <a:r>
              <a:rPr lang="en-US" sz="2200" b="1" i="0" u="sng" dirty="0" smtClean="0">
                <a:effectLst/>
                <a:latin typeface="Lucida Grande"/>
                <a:ea typeface="Lucida Grande"/>
                <a:cs typeface="Lucida Grande"/>
                <a:sym typeface="Lucida Grande"/>
              </a:rPr>
              <a:t>Camellia or AES</a:t>
            </a:r>
          </a:p>
          <a:p>
            <a:pPr marL="0" marR="0" indent="0" defTabSz="584200" eaLnBrk="1" fontAlgn="auto" latinLnBrk="0" hangingPunct="1">
              <a:lnSpc>
                <a:spcPct val="100000"/>
              </a:lnSpc>
              <a:spcBef>
                <a:spcPts val="0"/>
              </a:spcBef>
              <a:spcAft>
                <a:spcPts val="0"/>
              </a:spcAft>
              <a:buClrTx/>
              <a:buSzTx/>
              <a:buFontTx/>
              <a:buNone/>
              <a:tabLst/>
              <a:defRPr/>
            </a:pPr>
            <a:endParaRPr lang="en-US" sz="2200" b="1" i="0" u="sng" dirty="0" smtClean="0">
              <a:effectLst/>
              <a:latin typeface="Lucida Grande"/>
              <a:ea typeface="Lucida Grande"/>
              <a:cs typeface="Lucida Grande"/>
              <a:sym typeface="Lucida Grande"/>
            </a:endParaRPr>
          </a:p>
          <a:p>
            <a:pPr marL="0" marR="0" indent="0" defTabSz="584200" eaLnBrk="1" fontAlgn="auto" latinLnBrk="0" hangingPunct="1">
              <a:lnSpc>
                <a:spcPct val="100000"/>
              </a:lnSpc>
              <a:spcBef>
                <a:spcPts val="0"/>
              </a:spcBef>
              <a:spcAft>
                <a:spcPts val="0"/>
              </a:spcAft>
              <a:buClrTx/>
              <a:buSzTx/>
              <a:buFontTx/>
              <a:buNone/>
              <a:tabLst/>
              <a:defRPr/>
            </a:pPr>
            <a:r>
              <a:rPr lang="en-US" sz="2200" b="1" i="0" u="sng" dirty="0" smtClean="0">
                <a:effectLst/>
                <a:latin typeface="Lucida Grande"/>
                <a:ea typeface="Lucida Grande"/>
                <a:cs typeface="Lucida Grande"/>
                <a:sym typeface="Lucida Grande"/>
              </a:rPr>
              <a:t>https://</a:t>
            </a:r>
            <a:r>
              <a:rPr lang="en-US" sz="2200" b="1" i="0" u="sng" dirty="0" err="1" smtClean="0">
                <a:effectLst/>
                <a:latin typeface="Lucida Grande"/>
                <a:ea typeface="Lucida Grande"/>
                <a:cs typeface="Lucida Grande"/>
                <a:sym typeface="Lucida Grande"/>
              </a:rPr>
              <a:t>www.ssllabs.com</a:t>
            </a:r>
            <a:r>
              <a:rPr lang="en-US" sz="2200" b="1" i="0" u="sng" dirty="0" smtClean="0">
                <a:effectLst/>
                <a:latin typeface="Lucida Grande"/>
                <a:ea typeface="Lucida Grande"/>
                <a:cs typeface="Lucida Grande"/>
                <a:sym typeface="Lucida Grande"/>
              </a:rPr>
              <a:t>/</a:t>
            </a:r>
            <a:r>
              <a:rPr lang="en-US" sz="2200" b="1" i="0" u="sng" dirty="0" err="1" smtClean="0">
                <a:effectLst/>
                <a:latin typeface="Lucida Grande"/>
                <a:ea typeface="Lucida Grande"/>
                <a:cs typeface="Lucida Grande"/>
                <a:sym typeface="Lucida Grande"/>
              </a:rPr>
              <a:t>ssltest</a:t>
            </a:r>
            <a:r>
              <a:rPr lang="en-US" sz="2200" b="1" i="0" u="sng" dirty="0" smtClean="0">
                <a:effectLst/>
                <a:latin typeface="Lucida Grande"/>
                <a:ea typeface="Lucida Grande"/>
                <a:cs typeface="Lucida Grande"/>
                <a:sym typeface="Lucida Grande"/>
              </a:rPr>
              <a:t>/</a:t>
            </a:r>
            <a:r>
              <a:rPr lang="en-US" sz="2200" b="1" i="0" u="sng" dirty="0" err="1" smtClean="0">
                <a:effectLst/>
                <a:latin typeface="Lucida Grande"/>
                <a:ea typeface="Lucida Grande"/>
                <a:cs typeface="Lucida Grande"/>
                <a:sym typeface="Lucida Grande"/>
              </a:rPr>
              <a:t>analyze.html?d</a:t>
            </a:r>
            <a:r>
              <a:rPr lang="en-US" sz="2200" b="1" i="0" u="sng" dirty="0" smtClean="0">
                <a:effectLst/>
                <a:latin typeface="Lucida Grande"/>
                <a:ea typeface="Lucida Grande"/>
                <a:cs typeface="Lucida Grande"/>
                <a:sym typeface="Lucida Grande"/>
              </a:rPr>
              <a:t>=</a:t>
            </a:r>
            <a:r>
              <a:rPr lang="en-US" sz="2200" b="1" i="0" u="sng" dirty="0" err="1" smtClean="0">
                <a:effectLst/>
                <a:latin typeface="Lucida Grande"/>
                <a:ea typeface="Lucida Grande"/>
                <a:cs typeface="Lucida Grande"/>
                <a:sym typeface="Lucida Grande"/>
              </a:rPr>
              <a:t>www.ssllabs.com&amp;s</a:t>
            </a:r>
            <a:r>
              <a:rPr lang="en-US" sz="2200" b="1" i="0" u="sng" dirty="0" smtClean="0">
                <a:effectLst/>
                <a:latin typeface="Lucida Grande"/>
                <a:ea typeface="Lucida Grande"/>
                <a:cs typeface="Lucida Grande"/>
                <a:sym typeface="Lucida Grande"/>
              </a:rPr>
              <a:t>=173.203.82.166 (DEMO?)</a:t>
            </a:r>
          </a:p>
          <a:p>
            <a:pPr marL="0" marR="0" indent="0" defTabSz="584200" eaLnBrk="1" fontAlgn="auto" latinLnBrk="0" hangingPunct="1">
              <a:lnSpc>
                <a:spcPct val="100000"/>
              </a:lnSpc>
              <a:spcBef>
                <a:spcPts val="0"/>
              </a:spcBef>
              <a:spcAft>
                <a:spcPts val="0"/>
              </a:spcAft>
              <a:buClrTx/>
              <a:buSzTx/>
              <a:buFontTx/>
              <a:buNone/>
              <a:tabLst/>
              <a:defRPr/>
            </a:pPr>
            <a:endParaRPr lang="en-US" sz="2200" b="1" i="0" u="sng" dirty="0" smtClean="0">
              <a:effectLst/>
              <a:latin typeface="Lucida Grande"/>
              <a:ea typeface="Lucida Grande"/>
              <a:cs typeface="Lucida Grande"/>
              <a:sym typeface="Lucida Grande"/>
            </a:endParaRPr>
          </a:p>
        </p:txBody>
      </p:sp>
    </p:spTree>
    <p:extLst>
      <p:ext uri="{BB962C8B-B14F-4D97-AF65-F5344CB8AC3E}">
        <p14:creationId xmlns:p14="http://schemas.microsoft.com/office/powerpoint/2010/main" val="1322527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re et sous-titre">
    <p:spTree>
      <p:nvGrpSpPr>
        <p:cNvPr id="1" name=""/>
        <p:cNvGrpSpPr/>
        <p:nvPr/>
      </p:nvGrpSpPr>
      <p:grpSpPr>
        <a:xfrm>
          <a:off x="0" y="0"/>
          <a:ext cx="0" cy="0"/>
          <a:chOff x="0" y="0"/>
          <a:chExt cx="0" cy="0"/>
        </a:xfrm>
      </p:grpSpPr>
      <p:sp>
        <p:nvSpPr>
          <p:cNvPr id="5" name="Shape 5"/>
          <p:cNvSpPr>
            <a:spLocks noGrp="1"/>
          </p:cNvSpPr>
          <p:nvPr>
            <p:ph type="title"/>
          </p:nvPr>
        </p:nvSpPr>
        <p:spPr>
          <a:xfrm>
            <a:off x="1270000" y="1638300"/>
            <a:ext cx="10464800" cy="3302000"/>
          </a:xfrm>
          <a:prstGeom prst="rect">
            <a:avLst/>
          </a:prstGeom>
        </p:spPr>
        <p:txBody>
          <a:bodyPr lIns="0" tIns="0" rIns="0" bIns="0" anchor="b"/>
          <a:lstStyle/>
          <a:p>
            <a:pPr lvl="0">
              <a:defRPr sz="1800"/>
            </a:pPr>
            <a:r>
              <a:rPr sz="8400"/>
              <a:t>Title Text</a:t>
            </a:r>
          </a:p>
        </p:txBody>
      </p:sp>
      <p:sp>
        <p:nvSpPr>
          <p:cNvPr id="6" name="Shape 6"/>
          <p:cNvSpPr>
            <a:spLocks noGrp="1"/>
          </p:cNvSpPr>
          <p:nvPr>
            <p:ph type="body" idx="1"/>
          </p:nvPr>
        </p:nvSpPr>
        <p:spPr>
          <a:xfrm>
            <a:off x="1270000" y="5029200"/>
            <a:ext cx="10464800" cy="1130300"/>
          </a:xfrm>
          <a:prstGeom prst="rect">
            <a:avLst/>
          </a:prstGeom>
        </p:spPr>
        <p:txBody>
          <a:bodyPr lIns="0" tIns="0" rIns="0" bIns="0" anchor="t"/>
          <a:lstStyle>
            <a:lvl1pPr marL="0" indent="0" algn="ctr">
              <a:spcBef>
                <a:spcPts val="0"/>
              </a:spcBef>
              <a:buSzTx/>
              <a:buNone/>
              <a:defRPr sz="3600"/>
            </a:lvl1pPr>
            <a:lvl2pPr marL="0" indent="0" algn="ctr">
              <a:spcBef>
                <a:spcPts val="0"/>
              </a:spcBef>
              <a:buSzTx/>
              <a:buNone/>
              <a:defRPr sz="3600"/>
            </a:lvl2pPr>
            <a:lvl3pPr marL="0" indent="0" algn="ctr">
              <a:spcBef>
                <a:spcPts val="0"/>
              </a:spcBef>
              <a:buSzTx/>
              <a:buNone/>
              <a:defRPr sz="3600"/>
            </a:lvl3pPr>
            <a:lvl4pPr marL="0" indent="0" algn="ctr">
              <a:spcBef>
                <a:spcPts val="0"/>
              </a:spcBef>
              <a:buSzTx/>
              <a:buNone/>
              <a:defRPr sz="3600"/>
            </a:lvl4pPr>
            <a:lvl5pPr marL="0" indent="0" algn="ctr">
              <a:spcBef>
                <a:spcPts val="0"/>
              </a:spcBef>
              <a:buSzTx/>
              <a:buNone/>
              <a:defRPr sz="3600"/>
            </a:lvl5p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Verticale">
    <p:spTree>
      <p:nvGrpSpPr>
        <p:cNvPr id="1" name=""/>
        <p:cNvGrpSpPr/>
        <p:nvPr/>
      </p:nvGrpSpPr>
      <p:grpSpPr>
        <a:xfrm>
          <a:off x="0" y="0"/>
          <a:ext cx="0" cy="0"/>
          <a:chOff x="0" y="0"/>
          <a:chExt cx="0" cy="0"/>
        </a:xfrm>
      </p:grpSpPr>
      <p:sp>
        <p:nvSpPr>
          <p:cNvPr id="25" name="Shape 25"/>
          <p:cNvSpPr>
            <a:spLocks noGrp="1"/>
          </p:cNvSpPr>
          <p:nvPr>
            <p:ph type="title"/>
          </p:nvPr>
        </p:nvSpPr>
        <p:spPr>
          <a:xfrm>
            <a:off x="635000" y="1409700"/>
            <a:ext cx="5867400" cy="3302000"/>
          </a:xfrm>
          <a:prstGeom prst="rect">
            <a:avLst/>
          </a:prstGeom>
        </p:spPr>
        <p:txBody>
          <a:bodyPr lIns="0" tIns="0" rIns="0" bIns="0" anchor="b"/>
          <a:lstStyle>
            <a:lvl1pPr>
              <a:defRPr sz="7000"/>
            </a:lvl1pPr>
          </a:lstStyle>
          <a:p>
            <a:pPr lvl="0">
              <a:defRPr sz="1800"/>
            </a:pPr>
            <a:r>
              <a:rPr sz="7000"/>
              <a:t>Title Text</a:t>
            </a:r>
          </a:p>
        </p:txBody>
      </p:sp>
      <p:sp>
        <p:nvSpPr>
          <p:cNvPr id="26" name="Shape 26"/>
          <p:cNvSpPr>
            <a:spLocks noGrp="1"/>
          </p:cNvSpPr>
          <p:nvPr>
            <p:ph type="body" idx="1"/>
          </p:nvPr>
        </p:nvSpPr>
        <p:spPr>
          <a:xfrm>
            <a:off x="635000" y="4787900"/>
            <a:ext cx="5867400" cy="3302000"/>
          </a:xfrm>
          <a:prstGeom prst="rect">
            <a:avLst/>
          </a:prstGeom>
        </p:spPr>
        <p:txBody>
          <a:bodyPr lIns="0" tIns="0" rIns="0" bIns="0"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pPr lvl="0">
              <a:defRPr sz="1800"/>
            </a:pPr>
            <a:r>
              <a:rPr sz="3400"/>
              <a:t>Body Level One</a:t>
            </a:r>
          </a:p>
          <a:p>
            <a:pPr lvl="1">
              <a:defRPr sz="1800"/>
            </a:pPr>
            <a:r>
              <a:rPr sz="3400"/>
              <a:t>Body Level Two</a:t>
            </a:r>
          </a:p>
          <a:p>
            <a:pPr lvl="2">
              <a:defRPr sz="1800"/>
            </a:pPr>
            <a:r>
              <a:rPr sz="3400"/>
              <a:t>Body Level Three</a:t>
            </a:r>
          </a:p>
          <a:p>
            <a:pPr lvl="3">
              <a:defRPr sz="1800"/>
            </a:pPr>
            <a:r>
              <a:rPr sz="3400"/>
              <a:t>Body Level Four</a:t>
            </a:r>
          </a:p>
          <a:p>
            <a:pPr lvl="4">
              <a:defRPr sz="1800"/>
            </a:pPr>
            <a:r>
              <a:rPr sz="3400"/>
              <a:t>Body Level Five</a:t>
            </a: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Reflet vertical">
    <p:spTree>
      <p:nvGrpSpPr>
        <p:cNvPr id="1" name=""/>
        <p:cNvGrpSpPr/>
        <p:nvPr/>
      </p:nvGrpSpPr>
      <p:grpSpPr>
        <a:xfrm>
          <a:off x="0" y="0"/>
          <a:ext cx="0" cy="0"/>
          <a:chOff x="0" y="0"/>
          <a:chExt cx="0" cy="0"/>
        </a:xfrm>
      </p:grpSpPr>
      <p:sp>
        <p:nvSpPr>
          <p:cNvPr id="28" name="Shape 28"/>
          <p:cNvSpPr>
            <a:spLocks noGrp="1"/>
          </p:cNvSpPr>
          <p:nvPr>
            <p:ph type="title"/>
          </p:nvPr>
        </p:nvSpPr>
        <p:spPr>
          <a:xfrm>
            <a:off x="635000" y="1409700"/>
            <a:ext cx="5867400" cy="3302000"/>
          </a:xfrm>
          <a:prstGeom prst="rect">
            <a:avLst/>
          </a:prstGeom>
        </p:spPr>
        <p:txBody>
          <a:bodyPr lIns="0" tIns="0" rIns="0" bIns="0" anchor="b"/>
          <a:lstStyle>
            <a:lvl1pPr>
              <a:defRPr sz="7000"/>
            </a:lvl1pPr>
          </a:lstStyle>
          <a:p>
            <a:pPr lvl="0">
              <a:defRPr sz="1800"/>
            </a:pPr>
            <a:r>
              <a:rPr sz="7000"/>
              <a:t>Title Text</a:t>
            </a:r>
          </a:p>
        </p:txBody>
      </p:sp>
      <p:sp>
        <p:nvSpPr>
          <p:cNvPr id="29" name="Shape 29"/>
          <p:cNvSpPr>
            <a:spLocks noGrp="1"/>
          </p:cNvSpPr>
          <p:nvPr>
            <p:ph type="body" idx="1"/>
          </p:nvPr>
        </p:nvSpPr>
        <p:spPr>
          <a:xfrm>
            <a:off x="635000" y="4787900"/>
            <a:ext cx="5867400" cy="3302000"/>
          </a:xfrm>
          <a:prstGeom prst="rect">
            <a:avLst/>
          </a:prstGeom>
        </p:spPr>
        <p:txBody>
          <a:bodyPr lIns="0" tIns="0" rIns="0" bIns="0"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pPr lvl="0">
              <a:defRPr sz="1800"/>
            </a:pPr>
            <a:r>
              <a:rPr sz="3400"/>
              <a:t>Body Level One</a:t>
            </a:r>
          </a:p>
          <a:p>
            <a:pPr lvl="1">
              <a:defRPr sz="1800"/>
            </a:pPr>
            <a:r>
              <a:rPr sz="3400"/>
              <a:t>Body Level Two</a:t>
            </a:r>
          </a:p>
          <a:p>
            <a:pPr lvl="2">
              <a:defRPr sz="1800"/>
            </a:pPr>
            <a:r>
              <a:rPr sz="3400"/>
              <a:t>Body Level Three</a:t>
            </a:r>
          </a:p>
          <a:p>
            <a:pPr lvl="3">
              <a:defRPr sz="1800"/>
            </a:pPr>
            <a:r>
              <a:rPr sz="3400"/>
              <a:t>Body Level Four</a:t>
            </a:r>
          </a:p>
          <a:p>
            <a:pPr lvl="4">
              <a:defRPr sz="1800"/>
            </a:pPr>
            <a:r>
              <a:rPr sz="3400"/>
              <a:t>Body Level Five</a:t>
            </a: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re, puces et photo">
    <p:spTree>
      <p:nvGrpSpPr>
        <p:cNvPr id="1" name=""/>
        <p:cNvGrpSpPr/>
        <p:nvPr/>
      </p:nvGrpSpPr>
      <p:grpSpPr>
        <a:xfrm>
          <a:off x="0" y="0"/>
          <a:ext cx="0" cy="0"/>
          <a:chOff x="0" y="0"/>
          <a:chExt cx="0" cy="0"/>
        </a:xfrm>
      </p:grpSpPr>
      <p:sp>
        <p:nvSpPr>
          <p:cNvPr id="31" name="Shape 31"/>
          <p:cNvSpPr>
            <a:spLocks noGrp="1"/>
          </p:cNvSpPr>
          <p:nvPr>
            <p:ph type="title"/>
          </p:nvPr>
        </p:nvSpPr>
        <p:spPr>
          <a:prstGeom prst="rect">
            <a:avLst/>
          </a:prstGeom>
        </p:spPr>
        <p:txBody>
          <a:bodyPr/>
          <a:lstStyle/>
          <a:p>
            <a:pPr lvl="0">
              <a:defRPr sz="1800"/>
            </a:pPr>
            <a:r>
              <a:rPr sz="8400"/>
              <a:t>Title Text</a:t>
            </a:r>
          </a:p>
        </p:txBody>
      </p:sp>
      <p:sp>
        <p:nvSpPr>
          <p:cNvPr id="32" name="Shape 32"/>
          <p:cNvSpPr>
            <a:spLocks noGrp="1"/>
          </p:cNvSpPr>
          <p:nvPr>
            <p:ph type="body"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re et puces - Gauche">
    <p:spTree>
      <p:nvGrpSpPr>
        <p:cNvPr id="1" name=""/>
        <p:cNvGrpSpPr/>
        <p:nvPr/>
      </p:nvGrpSpPr>
      <p:grpSpPr>
        <a:xfrm>
          <a:off x="0" y="0"/>
          <a:ext cx="0" cy="0"/>
          <a:chOff x="0" y="0"/>
          <a:chExt cx="0" cy="0"/>
        </a:xfrm>
      </p:grpSpPr>
      <p:sp>
        <p:nvSpPr>
          <p:cNvPr id="34" name="Shape 34"/>
          <p:cNvSpPr>
            <a:spLocks noGrp="1"/>
          </p:cNvSpPr>
          <p:nvPr>
            <p:ph type="title"/>
          </p:nvPr>
        </p:nvSpPr>
        <p:spPr>
          <a:prstGeom prst="rect">
            <a:avLst/>
          </a:prstGeom>
        </p:spPr>
        <p:txBody>
          <a:bodyPr/>
          <a:lstStyle/>
          <a:p>
            <a:pPr lvl="0">
              <a:defRPr sz="1800"/>
            </a:pPr>
            <a:r>
              <a:rPr sz="8400"/>
              <a:t>Title Text</a:t>
            </a:r>
          </a:p>
        </p:txBody>
      </p:sp>
      <p:sp>
        <p:nvSpPr>
          <p:cNvPr id="35" name="Shape 35"/>
          <p:cNvSpPr>
            <a:spLocks noGrp="1"/>
          </p:cNvSpPr>
          <p:nvPr>
            <p:ph type="body"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xmlns:p14="http://schemas.microsoft.com/office/powerpoint/2010/mai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re et puces - Droite">
    <p:spTree>
      <p:nvGrpSpPr>
        <p:cNvPr id="1" name=""/>
        <p:cNvGrpSpPr/>
        <p:nvPr/>
      </p:nvGrpSpPr>
      <p:grpSpPr>
        <a:xfrm>
          <a:off x="0" y="0"/>
          <a:ext cx="0" cy="0"/>
          <a:chOff x="0" y="0"/>
          <a:chExt cx="0" cy="0"/>
        </a:xfrm>
      </p:grpSpPr>
      <p:sp>
        <p:nvSpPr>
          <p:cNvPr id="37" name="Shape 37"/>
          <p:cNvSpPr>
            <a:spLocks noGrp="1"/>
          </p:cNvSpPr>
          <p:nvPr>
            <p:ph type="title"/>
          </p:nvPr>
        </p:nvSpPr>
        <p:spPr>
          <a:prstGeom prst="rect">
            <a:avLst/>
          </a:prstGeom>
        </p:spPr>
        <p:txBody>
          <a:bodyPr/>
          <a:lstStyle/>
          <a:p>
            <a:pPr lvl="0">
              <a:defRPr sz="1800"/>
            </a:pPr>
            <a:r>
              <a:rPr sz="8400"/>
              <a:t>Title Text</a:t>
            </a:r>
          </a:p>
        </p:txBody>
      </p:sp>
      <p:sp>
        <p:nvSpPr>
          <p:cNvPr id="38" name="Shape 38"/>
          <p:cNvSpPr>
            <a:spLocks noGrp="1"/>
          </p:cNvSpPr>
          <p:nvPr>
            <p:ph type="body" idx="1"/>
          </p:nvPr>
        </p:nvSpPr>
        <p:spPr>
          <a:xfrm>
            <a:off x="7772400" y="2768600"/>
            <a:ext cx="39624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xmlns:p14="http://schemas.microsoft.com/office/powerpoint/2010/mai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Mastertitelformat bearbeiten</a:t>
            </a:r>
            <a:endParaRPr lang="de-DE"/>
          </a:p>
        </p:txBody>
      </p:sp>
      <p:sp>
        <p:nvSpPr>
          <p:cNvPr id="3" name="Inhaltsplatzhalter 2"/>
          <p:cNvSpPr>
            <a:spLocks noGrp="1"/>
          </p:cNvSpPr>
          <p:nvPr>
            <p:ph idx="1"/>
          </p:nvPr>
        </p:nvSpPr>
        <p:spPr/>
        <p:txBody>
          <a:bodyPr/>
          <a:lstStyle/>
          <a:p>
            <a:pPr lvl="0"/>
            <a:r>
              <a:rPr lang="en-US" smtClean="0"/>
              <a:t>Mastertextformat bearbeiten</a:t>
            </a:r>
          </a:p>
          <a:p>
            <a:pPr lvl="1"/>
            <a:r>
              <a:rPr lang="en-US" smtClean="0"/>
              <a:t>Zweite Ebene</a:t>
            </a:r>
          </a:p>
          <a:p>
            <a:pPr lvl="2"/>
            <a:r>
              <a:rPr lang="en-US" smtClean="0"/>
              <a:t>Dritte Ebene</a:t>
            </a:r>
          </a:p>
          <a:p>
            <a:pPr lvl="3"/>
            <a:r>
              <a:rPr lang="en-US" smtClean="0"/>
              <a:t>Vierte Ebene</a:t>
            </a:r>
          </a:p>
          <a:p>
            <a:pPr lvl="4"/>
            <a:r>
              <a:rPr lang="en-US" smtClean="0"/>
              <a:t>Fünfte Ebene</a:t>
            </a:r>
            <a:endParaRPr lang="de-DE"/>
          </a:p>
        </p:txBody>
      </p:sp>
      <p:sp>
        <p:nvSpPr>
          <p:cNvPr id="4" name="Datumsplatzhalter 3"/>
          <p:cNvSpPr>
            <a:spLocks noGrp="1"/>
          </p:cNvSpPr>
          <p:nvPr>
            <p:ph type="dt" sz="half" idx="10"/>
          </p:nvPr>
        </p:nvSpPr>
        <p:spPr>
          <a:xfrm>
            <a:off x="650240" y="9040143"/>
            <a:ext cx="3034453" cy="519289"/>
          </a:xfrm>
          <a:prstGeom prst="rect">
            <a:avLst/>
          </a:prstGeom>
        </p:spPr>
        <p:txBody>
          <a:bodyPr lIns="130046" tIns="65023" rIns="130046" bIns="65023"/>
          <a:lstStyle/>
          <a:p>
            <a:fld id="{8862424E-C109-F440-84A3-689A668A7AFE}" type="datetimeFigureOut">
              <a:rPr lang="de-DE" smtClean="0"/>
              <a:t>11/06/14</a:t>
            </a:fld>
            <a:endParaRPr lang="de-DE"/>
          </a:p>
        </p:txBody>
      </p:sp>
      <p:sp>
        <p:nvSpPr>
          <p:cNvPr id="5" name="Fußzeilenplatzhalter 4"/>
          <p:cNvSpPr>
            <a:spLocks noGrp="1"/>
          </p:cNvSpPr>
          <p:nvPr>
            <p:ph type="ftr" sz="quarter" idx="11"/>
          </p:nvPr>
        </p:nvSpPr>
        <p:spPr>
          <a:xfrm>
            <a:off x="4443307" y="9040143"/>
            <a:ext cx="4118187" cy="519289"/>
          </a:xfrm>
          <a:prstGeom prst="rect">
            <a:avLst/>
          </a:prstGeom>
        </p:spPr>
        <p:txBody>
          <a:bodyPr lIns="130046" tIns="65023" rIns="130046" bIns="65023"/>
          <a:lstStyle/>
          <a:p>
            <a:endParaRPr lang="de-DE"/>
          </a:p>
        </p:txBody>
      </p:sp>
      <p:sp>
        <p:nvSpPr>
          <p:cNvPr id="6" name="Foliennummernplatzhalter 5"/>
          <p:cNvSpPr>
            <a:spLocks noGrp="1"/>
          </p:cNvSpPr>
          <p:nvPr>
            <p:ph type="sldNum" sz="quarter" idx="12"/>
          </p:nvPr>
        </p:nvSpPr>
        <p:spPr>
          <a:xfrm>
            <a:off x="9320107" y="9040143"/>
            <a:ext cx="3034453" cy="519289"/>
          </a:xfrm>
          <a:prstGeom prst="rect">
            <a:avLst/>
          </a:prstGeom>
        </p:spPr>
        <p:txBody>
          <a:bodyPr lIns="130046" tIns="65023" rIns="130046" bIns="65023"/>
          <a:lstStyle/>
          <a:p>
            <a:fld id="{38E63D72-CB14-E84A-A386-27EEDDEA6875}" type="slidenum">
              <a:rPr lang="de-DE" smtClean="0"/>
              <a:t>‹#›</a:t>
            </a:fld>
            <a:endParaRPr lang="de-DE"/>
          </a:p>
        </p:txBody>
      </p:sp>
    </p:spTree>
    <p:extLst>
      <p:ext uri="{BB962C8B-B14F-4D97-AF65-F5344CB8AC3E}">
        <p14:creationId xmlns:p14="http://schemas.microsoft.com/office/powerpoint/2010/main" val="29095444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027290" y="6267592"/>
            <a:ext cx="11054080" cy="1937173"/>
          </a:xfrm>
        </p:spPr>
        <p:txBody>
          <a:bodyPr anchor="t"/>
          <a:lstStyle>
            <a:lvl1pPr algn="l">
              <a:defRPr sz="5700" b="1" cap="all"/>
            </a:lvl1pPr>
          </a:lstStyle>
          <a:p>
            <a:r>
              <a:rPr lang="en-US" smtClean="0"/>
              <a:t>Mastertitelformat bearbeiten</a:t>
            </a:r>
            <a:endParaRPr lang="de-DE"/>
          </a:p>
        </p:txBody>
      </p:sp>
      <p:sp>
        <p:nvSpPr>
          <p:cNvPr id="3" name="Textplatzhalter 2"/>
          <p:cNvSpPr>
            <a:spLocks noGrp="1"/>
          </p:cNvSpPr>
          <p:nvPr>
            <p:ph type="body" idx="1"/>
          </p:nvPr>
        </p:nvSpPr>
        <p:spPr>
          <a:xfrm>
            <a:off x="1027290" y="4133993"/>
            <a:ext cx="11054080" cy="2133599"/>
          </a:xfrm>
        </p:spPr>
        <p:txBody>
          <a:bodyPr anchor="b"/>
          <a:lstStyle>
            <a:lvl1pPr marL="0" indent="0">
              <a:buNone/>
              <a:defRPr sz="2800">
                <a:solidFill>
                  <a:schemeClr val="tx1">
                    <a:tint val="75000"/>
                  </a:schemeClr>
                </a:solidFill>
              </a:defRPr>
            </a:lvl1pPr>
            <a:lvl2pPr marL="650230" indent="0">
              <a:buNone/>
              <a:defRPr sz="2600">
                <a:solidFill>
                  <a:schemeClr val="tx1">
                    <a:tint val="75000"/>
                  </a:schemeClr>
                </a:solidFill>
              </a:defRPr>
            </a:lvl2pPr>
            <a:lvl3pPr marL="1300460" indent="0">
              <a:buNone/>
              <a:defRPr sz="2300">
                <a:solidFill>
                  <a:schemeClr val="tx1">
                    <a:tint val="75000"/>
                  </a:schemeClr>
                </a:solidFill>
              </a:defRPr>
            </a:lvl3pPr>
            <a:lvl4pPr marL="1950690" indent="0">
              <a:buNone/>
              <a:defRPr sz="2000">
                <a:solidFill>
                  <a:schemeClr val="tx1">
                    <a:tint val="75000"/>
                  </a:schemeClr>
                </a:solidFill>
              </a:defRPr>
            </a:lvl4pPr>
            <a:lvl5pPr marL="2600919" indent="0">
              <a:buNone/>
              <a:defRPr sz="2000">
                <a:solidFill>
                  <a:schemeClr val="tx1">
                    <a:tint val="75000"/>
                  </a:schemeClr>
                </a:solidFill>
              </a:defRPr>
            </a:lvl5pPr>
            <a:lvl6pPr marL="3251149" indent="0">
              <a:buNone/>
              <a:defRPr sz="2000">
                <a:solidFill>
                  <a:schemeClr val="tx1">
                    <a:tint val="75000"/>
                  </a:schemeClr>
                </a:solidFill>
              </a:defRPr>
            </a:lvl6pPr>
            <a:lvl7pPr marL="3901379" indent="0">
              <a:buNone/>
              <a:defRPr sz="2000">
                <a:solidFill>
                  <a:schemeClr val="tx1">
                    <a:tint val="75000"/>
                  </a:schemeClr>
                </a:solidFill>
              </a:defRPr>
            </a:lvl7pPr>
            <a:lvl8pPr marL="4551609" indent="0">
              <a:buNone/>
              <a:defRPr sz="2000">
                <a:solidFill>
                  <a:schemeClr val="tx1">
                    <a:tint val="75000"/>
                  </a:schemeClr>
                </a:solidFill>
              </a:defRPr>
            </a:lvl8pPr>
            <a:lvl9pPr marL="5201839" indent="0">
              <a:buNone/>
              <a:defRPr sz="2000">
                <a:solidFill>
                  <a:schemeClr val="tx1">
                    <a:tint val="75000"/>
                  </a:schemeClr>
                </a:solidFill>
              </a:defRPr>
            </a:lvl9pPr>
          </a:lstStyle>
          <a:p>
            <a:pPr lvl="0"/>
            <a:r>
              <a:rPr lang="en-US" smtClean="0"/>
              <a:t>Mastertextformat bearbeiten</a:t>
            </a:r>
          </a:p>
        </p:txBody>
      </p:sp>
      <p:sp>
        <p:nvSpPr>
          <p:cNvPr id="4" name="Datumsplatzhalter 3"/>
          <p:cNvSpPr>
            <a:spLocks noGrp="1"/>
          </p:cNvSpPr>
          <p:nvPr>
            <p:ph type="dt" sz="half" idx="10"/>
          </p:nvPr>
        </p:nvSpPr>
        <p:spPr>
          <a:xfrm>
            <a:off x="650240" y="9040143"/>
            <a:ext cx="3034453" cy="519289"/>
          </a:xfrm>
          <a:prstGeom prst="rect">
            <a:avLst/>
          </a:prstGeom>
        </p:spPr>
        <p:txBody>
          <a:bodyPr lIns="130046" tIns="65023" rIns="130046" bIns="65023"/>
          <a:lstStyle/>
          <a:p>
            <a:fld id="{8862424E-C109-F440-84A3-689A668A7AFE}" type="datetimeFigureOut">
              <a:rPr lang="de-DE" smtClean="0"/>
              <a:t>11/06/14</a:t>
            </a:fld>
            <a:endParaRPr lang="de-DE"/>
          </a:p>
        </p:txBody>
      </p:sp>
      <p:sp>
        <p:nvSpPr>
          <p:cNvPr id="5" name="Fußzeilenplatzhalter 4"/>
          <p:cNvSpPr>
            <a:spLocks noGrp="1"/>
          </p:cNvSpPr>
          <p:nvPr>
            <p:ph type="ftr" sz="quarter" idx="11"/>
          </p:nvPr>
        </p:nvSpPr>
        <p:spPr>
          <a:xfrm>
            <a:off x="4443307" y="9040143"/>
            <a:ext cx="4118187" cy="519289"/>
          </a:xfrm>
          <a:prstGeom prst="rect">
            <a:avLst/>
          </a:prstGeom>
        </p:spPr>
        <p:txBody>
          <a:bodyPr lIns="130046" tIns="65023" rIns="130046" bIns="65023"/>
          <a:lstStyle/>
          <a:p>
            <a:endParaRPr lang="de-DE"/>
          </a:p>
        </p:txBody>
      </p:sp>
      <p:sp>
        <p:nvSpPr>
          <p:cNvPr id="6" name="Foliennummernplatzhalter 5"/>
          <p:cNvSpPr>
            <a:spLocks noGrp="1"/>
          </p:cNvSpPr>
          <p:nvPr>
            <p:ph type="sldNum" sz="quarter" idx="12"/>
          </p:nvPr>
        </p:nvSpPr>
        <p:spPr>
          <a:xfrm>
            <a:off x="9320107" y="9040143"/>
            <a:ext cx="3034453" cy="519289"/>
          </a:xfrm>
          <a:prstGeom prst="rect">
            <a:avLst/>
          </a:prstGeom>
        </p:spPr>
        <p:txBody>
          <a:bodyPr lIns="130046" tIns="65023" rIns="130046" bIns="65023"/>
          <a:lstStyle/>
          <a:p>
            <a:fld id="{38E63D72-CB14-E84A-A386-27EEDDEA6875}" type="slidenum">
              <a:rPr lang="de-DE" smtClean="0"/>
              <a:t>‹#›</a:t>
            </a:fld>
            <a:endParaRPr lang="de-DE"/>
          </a:p>
        </p:txBody>
      </p:sp>
    </p:spTree>
    <p:extLst>
      <p:ext uri="{BB962C8B-B14F-4D97-AF65-F5344CB8AC3E}">
        <p14:creationId xmlns:p14="http://schemas.microsoft.com/office/powerpoint/2010/main" val="1361222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re et puces">
    <p:spTree>
      <p:nvGrpSpPr>
        <p:cNvPr id="1" name=""/>
        <p:cNvGrpSpPr/>
        <p:nvPr/>
      </p:nvGrpSpPr>
      <p:grpSpPr>
        <a:xfrm>
          <a:off x="0" y="0"/>
          <a:ext cx="0" cy="0"/>
          <a:chOff x="0" y="0"/>
          <a:chExt cx="0" cy="0"/>
        </a:xfrm>
      </p:grpSpPr>
      <p:sp>
        <p:nvSpPr>
          <p:cNvPr id="8" name="Shape 8"/>
          <p:cNvSpPr>
            <a:spLocks noGrp="1"/>
          </p:cNvSpPr>
          <p:nvPr>
            <p:ph type="title"/>
          </p:nvPr>
        </p:nvSpPr>
        <p:spPr>
          <a:prstGeom prst="rect">
            <a:avLst/>
          </a:prstGeom>
        </p:spPr>
        <p:txBody>
          <a:bodyPr/>
          <a:lstStyle/>
          <a:p>
            <a:pPr lvl="0">
              <a:defRPr sz="1800"/>
            </a:pPr>
            <a:r>
              <a:rPr sz="8400"/>
              <a:t>Title Text</a:t>
            </a:r>
          </a:p>
        </p:txBody>
      </p:sp>
      <p:sp>
        <p:nvSpPr>
          <p:cNvPr id="9" name="Shape 9"/>
          <p:cNvSpPr>
            <a:spLocks noGrp="1"/>
          </p:cNvSpPr>
          <p:nvPr>
            <p:ph type="body" idx="1"/>
          </p:nvPr>
        </p:nvSpPr>
        <p:spPr>
          <a:prstGeom prst="rect">
            <a:avLst/>
          </a:prstGeom>
        </p:spPr>
        <p:txBody>
          <a:bodyP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re et puces sur 2 colonnes">
    <p:spTree>
      <p:nvGrpSpPr>
        <p:cNvPr id="1" name=""/>
        <p:cNvGrpSpPr/>
        <p:nvPr/>
      </p:nvGrpSpPr>
      <p:grpSpPr>
        <a:xfrm>
          <a:off x="0" y="0"/>
          <a:ext cx="0" cy="0"/>
          <a:chOff x="0" y="0"/>
          <a:chExt cx="0" cy="0"/>
        </a:xfrm>
      </p:grpSpPr>
      <p:sp>
        <p:nvSpPr>
          <p:cNvPr id="11" name="Shape 11"/>
          <p:cNvSpPr>
            <a:spLocks noGrp="1"/>
          </p:cNvSpPr>
          <p:nvPr>
            <p:ph type="title"/>
          </p:nvPr>
        </p:nvSpPr>
        <p:spPr>
          <a:prstGeom prst="rect">
            <a:avLst/>
          </a:prstGeom>
        </p:spPr>
        <p:txBody>
          <a:bodyPr/>
          <a:lstStyle/>
          <a:p>
            <a:pPr lvl="0">
              <a:defRPr sz="1800"/>
            </a:pPr>
            <a:r>
              <a:rPr sz="8400"/>
              <a:t>Title Text</a:t>
            </a:r>
          </a:p>
        </p:txBody>
      </p:sp>
      <p:sp>
        <p:nvSpPr>
          <p:cNvPr id="12" name="Shape 12"/>
          <p:cNvSpPr>
            <a:spLocks noGrp="1"/>
          </p:cNvSpPr>
          <p:nvPr>
            <p:ph type="body" idx="1"/>
          </p:nvPr>
        </p:nvSpPr>
        <p:spPr>
          <a:prstGeom prst="rect">
            <a:avLst/>
          </a:prstGeom>
        </p:spPr>
        <p:txBody>
          <a:bodyPr lIns="0" tIns="0" rIns="0" bIns="0" numCol="2" spcCol="523240" anchor="t"/>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uces">
    <p:spTree>
      <p:nvGrpSpPr>
        <p:cNvPr id="1" name=""/>
        <p:cNvGrpSpPr/>
        <p:nvPr/>
      </p:nvGrpSpPr>
      <p:grpSpPr>
        <a:xfrm>
          <a:off x="0" y="0"/>
          <a:ext cx="0" cy="0"/>
          <a:chOff x="0" y="0"/>
          <a:chExt cx="0" cy="0"/>
        </a:xfrm>
      </p:grpSpPr>
      <p:sp>
        <p:nvSpPr>
          <p:cNvPr id="14" name="Shape 14"/>
          <p:cNvSpPr>
            <a:spLocks noGrp="1"/>
          </p:cNvSpPr>
          <p:nvPr>
            <p:ph type="body" idx="1"/>
          </p:nvPr>
        </p:nvSpPr>
        <p:spPr>
          <a:xfrm>
            <a:off x="1270000" y="1270000"/>
            <a:ext cx="10464800" cy="7213600"/>
          </a:xfrm>
          <a:prstGeom prst="rect">
            <a:avLst/>
          </a:prstGeom>
        </p:spPr>
        <p:txBody>
          <a:bodyPr/>
          <a:lstStyle>
            <a:lvl1pPr>
              <a:spcBef>
                <a:spcPts val="4800"/>
              </a:spcBef>
            </a:lvl1pPr>
            <a:lvl2pPr>
              <a:spcBef>
                <a:spcPts val="4800"/>
              </a:spcBef>
            </a:lvl2pPr>
            <a:lvl3pPr>
              <a:spcBef>
                <a:spcPts val="4800"/>
              </a:spcBef>
            </a:lvl3pPr>
            <a:lvl4pPr>
              <a:spcBef>
                <a:spcPts val="4800"/>
              </a:spcBef>
            </a:lvl4pPr>
            <a:lvl5pPr>
              <a:spcBef>
                <a:spcPts val="4800"/>
              </a:spcBef>
            </a:lvl5pP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Vierge">
    <p:spTree>
      <p:nvGrpSpPr>
        <p:cNvPr id="1" name=""/>
        <p:cNvGrpSpPr/>
        <p:nvPr/>
      </p:nvGrpSpPr>
      <p:grpSpPr>
        <a:xfrm>
          <a:off x="0" y="0"/>
          <a:ext cx="0" cy="0"/>
          <a:chOff x="0" y="0"/>
          <a:chExt cx="0" cy="0"/>
        </a:xfrm>
      </p:grpSpPr>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re - Haut">
    <p:spTree>
      <p:nvGrpSpPr>
        <p:cNvPr id="1" name=""/>
        <p:cNvGrpSpPr/>
        <p:nvPr/>
      </p:nvGrpSpPr>
      <p:grpSpPr>
        <a:xfrm>
          <a:off x="0" y="0"/>
          <a:ext cx="0" cy="0"/>
          <a:chOff x="0" y="0"/>
          <a:chExt cx="0" cy="0"/>
        </a:xfrm>
      </p:grpSpPr>
      <p:sp>
        <p:nvSpPr>
          <p:cNvPr id="17" name="Shape 17"/>
          <p:cNvSpPr>
            <a:spLocks noGrp="1"/>
          </p:cNvSpPr>
          <p:nvPr>
            <p:ph type="title"/>
          </p:nvPr>
        </p:nvSpPr>
        <p:spPr>
          <a:prstGeom prst="rect">
            <a:avLst/>
          </a:prstGeom>
        </p:spPr>
        <p:txBody>
          <a:bodyPr/>
          <a:lstStyle/>
          <a:p>
            <a:pPr lvl="0">
              <a:defRPr sz="1800"/>
            </a:pPr>
            <a:r>
              <a:rPr sz="8400"/>
              <a:t>Title Text</a:t>
            </a: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re - Centré">
    <p:spTree>
      <p:nvGrpSpPr>
        <p:cNvPr id="1" name=""/>
        <p:cNvGrpSpPr/>
        <p:nvPr/>
      </p:nvGrpSpPr>
      <p:grpSpPr>
        <a:xfrm>
          <a:off x="0" y="0"/>
          <a:ext cx="0" cy="0"/>
          <a:chOff x="0" y="0"/>
          <a:chExt cx="0" cy="0"/>
        </a:xfrm>
      </p:grpSpPr>
      <p:sp>
        <p:nvSpPr>
          <p:cNvPr id="19" name="Shape 19"/>
          <p:cNvSpPr>
            <a:spLocks noGrp="1"/>
          </p:cNvSpPr>
          <p:nvPr>
            <p:ph type="title"/>
          </p:nvPr>
        </p:nvSpPr>
        <p:spPr>
          <a:xfrm>
            <a:off x="1270000" y="2971800"/>
            <a:ext cx="10464800" cy="3810000"/>
          </a:xfrm>
          <a:prstGeom prst="rect">
            <a:avLst/>
          </a:prstGeom>
        </p:spPr>
        <p:txBody>
          <a:bodyPr/>
          <a:lstStyle/>
          <a:p>
            <a:pPr lvl="0">
              <a:defRPr sz="1800"/>
            </a:pPr>
            <a:r>
              <a:rPr sz="8400"/>
              <a:t>Title Text</a:t>
            </a: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Horizontale">
    <p:spTree>
      <p:nvGrpSpPr>
        <p:cNvPr id="1" name=""/>
        <p:cNvGrpSpPr/>
        <p:nvPr/>
      </p:nvGrpSpPr>
      <p:grpSpPr>
        <a:xfrm>
          <a:off x="0" y="0"/>
          <a:ext cx="0" cy="0"/>
          <a:chOff x="0" y="0"/>
          <a:chExt cx="0" cy="0"/>
        </a:xfrm>
      </p:grpSpPr>
      <p:sp>
        <p:nvSpPr>
          <p:cNvPr id="21" name="Shape 21"/>
          <p:cNvSpPr>
            <a:spLocks noGrp="1"/>
          </p:cNvSpPr>
          <p:nvPr>
            <p:ph type="title"/>
          </p:nvPr>
        </p:nvSpPr>
        <p:spPr>
          <a:xfrm>
            <a:off x="1270000" y="7366000"/>
            <a:ext cx="10464800" cy="1701800"/>
          </a:xfrm>
          <a:prstGeom prst="rect">
            <a:avLst/>
          </a:prstGeom>
        </p:spPr>
        <p:txBody>
          <a:bodyPr/>
          <a:lstStyle/>
          <a:p>
            <a:pPr lvl="0">
              <a:defRPr sz="1800"/>
            </a:pPr>
            <a:r>
              <a:rPr sz="8400"/>
              <a:t>Title Text</a:t>
            </a: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Reflet horizontal">
    <p:spTree>
      <p:nvGrpSpPr>
        <p:cNvPr id="1" name=""/>
        <p:cNvGrpSpPr/>
        <p:nvPr/>
      </p:nvGrpSpPr>
      <p:grpSpPr>
        <a:xfrm>
          <a:off x="0" y="0"/>
          <a:ext cx="0" cy="0"/>
          <a:chOff x="0" y="0"/>
          <a:chExt cx="0" cy="0"/>
        </a:xfrm>
      </p:grpSpPr>
      <p:sp>
        <p:nvSpPr>
          <p:cNvPr id="23" name="Shape 23"/>
          <p:cNvSpPr>
            <a:spLocks noGrp="1"/>
          </p:cNvSpPr>
          <p:nvPr>
            <p:ph type="title"/>
          </p:nvPr>
        </p:nvSpPr>
        <p:spPr>
          <a:xfrm>
            <a:off x="1270000" y="7366000"/>
            <a:ext cx="10464800" cy="1701800"/>
          </a:xfrm>
          <a:prstGeom prst="rect">
            <a:avLst/>
          </a:prstGeom>
        </p:spPr>
        <p:txBody>
          <a:bodyPr/>
          <a:lstStyle/>
          <a:p>
            <a:pPr lvl="0">
              <a:defRPr sz="1800"/>
            </a:pPr>
            <a:r>
              <a:rPr sz="8400"/>
              <a:t>Title Text</a:t>
            </a: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270000" y="254000"/>
            <a:ext cx="104648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lvl="0">
              <a:defRPr sz="1800"/>
            </a:pPr>
            <a:r>
              <a:rPr sz="8400"/>
              <a:t>Title Text</a:t>
            </a:r>
          </a:p>
        </p:txBody>
      </p:sp>
      <p:sp>
        <p:nvSpPr>
          <p:cNvPr id="3" name="Shape 3"/>
          <p:cNvSpPr>
            <a:spLocks noGrp="1"/>
          </p:cNvSpPr>
          <p:nvPr>
            <p:ph type="body" idx="1"/>
          </p:nvPr>
        </p:nvSpPr>
        <p:spPr>
          <a:xfrm>
            <a:off x="1270000" y="2768600"/>
            <a:ext cx="10464800" cy="5715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xmlns:p14="http://schemas.microsoft.com/office/powerpoint/2010/main" spd="med"/>
  <p:txStyles>
    <p:titleStyle>
      <a:lvl1pPr algn="ctr" defTabSz="584200">
        <a:defRPr sz="8400">
          <a:latin typeface="+mn-lt"/>
          <a:ea typeface="+mn-ea"/>
          <a:cs typeface="+mn-cs"/>
          <a:sym typeface="Gill Sans"/>
        </a:defRPr>
      </a:lvl1pPr>
      <a:lvl2pPr indent="228600" algn="ctr" defTabSz="584200">
        <a:defRPr sz="8400">
          <a:latin typeface="+mn-lt"/>
          <a:ea typeface="+mn-ea"/>
          <a:cs typeface="+mn-cs"/>
          <a:sym typeface="Gill Sans"/>
        </a:defRPr>
      </a:lvl2pPr>
      <a:lvl3pPr indent="457200" algn="ctr" defTabSz="584200">
        <a:defRPr sz="8400">
          <a:latin typeface="+mn-lt"/>
          <a:ea typeface="+mn-ea"/>
          <a:cs typeface="+mn-cs"/>
          <a:sym typeface="Gill Sans"/>
        </a:defRPr>
      </a:lvl3pPr>
      <a:lvl4pPr indent="685800" algn="ctr" defTabSz="584200">
        <a:defRPr sz="8400">
          <a:latin typeface="+mn-lt"/>
          <a:ea typeface="+mn-ea"/>
          <a:cs typeface="+mn-cs"/>
          <a:sym typeface="Gill Sans"/>
        </a:defRPr>
      </a:lvl4pPr>
      <a:lvl5pPr indent="914400" algn="ctr" defTabSz="584200">
        <a:defRPr sz="8400">
          <a:latin typeface="+mn-lt"/>
          <a:ea typeface="+mn-ea"/>
          <a:cs typeface="+mn-cs"/>
          <a:sym typeface="Gill Sans"/>
        </a:defRPr>
      </a:lvl5pPr>
      <a:lvl6pPr indent="1143000" algn="ctr" defTabSz="584200">
        <a:defRPr sz="8400">
          <a:latin typeface="+mn-lt"/>
          <a:ea typeface="+mn-ea"/>
          <a:cs typeface="+mn-cs"/>
          <a:sym typeface="Gill Sans"/>
        </a:defRPr>
      </a:lvl6pPr>
      <a:lvl7pPr indent="1371600" algn="ctr" defTabSz="584200">
        <a:defRPr sz="8400">
          <a:latin typeface="+mn-lt"/>
          <a:ea typeface="+mn-ea"/>
          <a:cs typeface="+mn-cs"/>
          <a:sym typeface="Gill Sans"/>
        </a:defRPr>
      </a:lvl7pPr>
      <a:lvl8pPr indent="1600200" algn="ctr" defTabSz="584200">
        <a:defRPr sz="8400">
          <a:latin typeface="+mn-lt"/>
          <a:ea typeface="+mn-ea"/>
          <a:cs typeface="+mn-cs"/>
          <a:sym typeface="Gill Sans"/>
        </a:defRPr>
      </a:lvl8pPr>
      <a:lvl9pPr indent="1828800" algn="ctr" defTabSz="584200">
        <a:defRPr sz="8400">
          <a:latin typeface="+mn-lt"/>
          <a:ea typeface="+mn-ea"/>
          <a:cs typeface="+mn-cs"/>
          <a:sym typeface="Gill Sans"/>
        </a:defRPr>
      </a:lvl9pPr>
    </p:titleStyle>
    <p:bodyStyle>
      <a:lvl1pPr marL="889000" indent="-571500" defTabSz="584200">
        <a:spcBef>
          <a:spcPts val="2400"/>
        </a:spcBef>
        <a:buSzPct val="171000"/>
        <a:buChar char="•"/>
        <a:defRPr sz="4200">
          <a:latin typeface="+mn-lt"/>
          <a:ea typeface="+mn-ea"/>
          <a:cs typeface="+mn-cs"/>
          <a:sym typeface="Gill Sans"/>
        </a:defRPr>
      </a:lvl1pPr>
      <a:lvl2pPr marL="1333500" indent="-571500" defTabSz="584200">
        <a:spcBef>
          <a:spcPts val="2400"/>
        </a:spcBef>
        <a:buSzPct val="171000"/>
        <a:buChar char="•"/>
        <a:defRPr sz="4200">
          <a:latin typeface="+mn-lt"/>
          <a:ea typeface="+mn-ea"/>
          <a:cs typeface="+mn-cs"/>
          <a:sym typeface="Gill Sans"/>
        </a:defRPr>
      </a:lvl2pPr>
      <a:lvl3pPr marL="1778000" indent="-571500" defTabSz="584200">
        <a:spcBef>
          <a:spcPts val="2400"/>
        </a:spcBef>
        <a:buSzPct val="171000"/>
        <a:buChar char="•"/>
        <a:defRPr sz="4200">
          <a:latin typeface="+mn-lt"/>
          <a:ea typeface="+mn-ea"/>
          <a:cs typeface="+mn-cs"/>
          <a:sym typeface="Gill Sans"/>
        </a:defRPr>
      </a:lvl3pPr>
      <a:lvl4pPr marL="2222500" indent="-571500" defTabSz="584200">
        <a:spcBef>
          <a:spcPts val="2400"/>
        </a:spcBef>
        <a:buSzPct val="171000"/>
        <a:buChar char="•"/>
        <a:defRPr sz="4200">
          <a:latin typeface="+mn-lt"/>
          <a:ea typeface="+mn-ea"/>
          <a:cs typeface="+mn-cs"/>
          <a:sym typeface="Gill Sans"/>
        </a:defRPr>
      </a:lvl4pPr>
      <a:lvl5pPr marL="2667000" indent="-571500" defTabSz="584200">
        <a:spcBef>
          <a:spcPts val="2400"/>
        </a:spcBef>
        <a:buSzPct val="171000"/>
        <a:buChar char="•"/>
        <a:defRPr sz="4200">
          <a:latin typeface="+mn-lt"/>
          <a:ea typeface="+mn-ea"/>
          <a:cs typeface="+mn-cs"/>
          <a:sym typeface="Gill Sans"/>
        </a:defRPr>
      </a:lvl5pPr>
      <a:lvl6pPr marL="3022600" indent="-571500" defTabSz="584200">
        <a:spcBef>
          <a:spcPts val="2400"/>
        </a:spcBef>
        <a:buSzPct val="171000"/>
        <a:buChar char="•"/>
        <a:defRPr sz="4200">
          <a:latin typeface="+mn-lt"/>
          <a:ea typeface="+mn-ea"/>
          <a:cs typeface="+mn-cs"/>
          <a:sym typeface="Gill Sans"/>
        </a:defRPr>
      </a:lvl6pPr>
      <a:lvl7pPr marL="3378200" indent="-571500" defTabSz="584200">
        <a:spcBef>
          <a:spcPts val="2400"/>
        </a:spcBef>
        <a:buSzPct val="171000"/>
        <a:buChar char="•"/>
        <a:defRPr sz="4200">
          <a:latin typeface="+mn-lt"/>
          <a:ea typeface="+mn-ea"/>
          <a:cs typeface="+mn-cs"/>
          <a:sym typeface="Gill Sans"/>
        </a:defRPr>
      </a:lvl7pPr>
      <a:lvl8pPr marL="3733800" indent="-571500" defTabSz="584200">
        <a:spcBef>
          <a:spcPts val="2400"/>
        </a:spcBef>
        <a:buSzPct val="171000"/>
        <a:buChar char="•"/>
        <a:defRPr sz="4200">
          <a:latin typeface="+mn-lt"/>
          <a:ea typeface="+mn-ea"/>
          <a:cs typeface="+mn-cs"/>
          <a:sym typeface="Gill Sans"/>
        </a:defRPr>
      </a:lvl8pPr>
      <a:lvl9pPr marL="4089400" indent="-571500" defTabSz="584200">
        <a:spcBef>
          <a:spcPts val="2400"/>
        </a:spcBef>
        <a:buSzPct val="171000"/>
        <a:buChar char="•"/>
        <a:defRPr sz="4200">
          <a:latin typeface="+mn-lt"/>
          <a:ea typeface="+mn-ea"/>
          <a:cs typeface="+mn-cs"/>
          <a:sym typeface="Gill Sans"/>
        </a:defRPr>
      </a:lvl9pPr>
    </p:bodyStyle>
    <p:otherStyle>
      <a:lvl1pPr algn="ctr" defTabSz="584200">
        <a:defRPr>
          <a:solidFill>
            <a:schemeClr val="tx1"/>
          </a:solidFill>
          <a:latin typeface="+mn-lt"/>
          <a:ea typeface="+mn-ea"/>
          <a:cs typeface="+mn-cs"/>
          <a:sym typeface="Gill Sans"/>
        </a:defRPr>
      </a:lvl1pPr>
      <a:lvl2pPr indent="228600" algn="ctr" defTabSz="584200">
        <a:defRPr>
          <a:solidFill>
            <a:schemeClr val="tx1"/>
          </a:solidFill>
          <a:latin typeface="+mn-lt"/>
          <a:ea typeface="+mn-ea"/>
          <a:cs typeface="+mn-cs"/>
          <a:sym typeface="Gill Sans"/>
        </a:defRPr>
      </a:lvl2pPr>
      <a:lvl3pPr indent="457200" algn="ctr" defTabSz="584200">
        <a:defRPr>
          <a:solidFill>
            <a:schemeClr val="tx1"/>
          </a:solidFill>
          <a:latin typeface="+mn-lt"/>
          <a:ea typeface="+mn-ea"/>
          <a:cs typeface="+mn-cs"/>
          <a:sym typeface="Gill Sans"/>
        </a:defRPr>
      </a:lvl3pPr>
      <a:lvl4pPr indent="685800" algn="ctr" defTabSz="584200">
        <a:defRPr>
          <a:solidFill>
            <a:schemeClr val="tx1"/>
          </a:solidFill>
          <a:latin typeface="+mn-lt"/>
          <a:ea typeface="+mn-ea"/>
          <a:cs typeface="+mn-cs"/>
          <a:sym typeface="Gill Sans"/>
        </a:defRPr>
      </a:lvl4pPr>
      <a:lvl5pPr indent="914400" algn="ctr" defTabSz="584200">
        <a:defRPr>
          <a:solidFill>
            <a:schemeClr val="tx1"/>
          </a:solidFill>
          <a:latin typeface="+mn-lt"/>
          <a:ea typeface="+mn-ea"/>
          <a:cs typeface="+mn-cs"/>
          <a:sym typeface="Gill Sans"/>
        </a:defRPr>
      </a:lvl5pPr>
      <a:lvl6pPr indent="1143000" algn="ctr" defTabSz="584200">
        <a:defRPr>
          <a:solidFill>
            <a:schemeClr val="tx1"/>
          </a:solidFill>
          <a:latin typeface="+mn-lt"/>
          <a:ea typeface="+mn-ea"/>
          <a:cs typeface="+mn-cs"/>
          <a:sym typeface="Gill Sans"/>
        </a:defRPr>
      </a:lvl6pPr>
      <a:lvl7pPr indent="1371600" algn="ctr" defTabSz="584200">
        <a:defRPr>
          <a:solidFill>
            <a:schemeClr val="tx1"/>
          </a:solidFill>
          <a:latin typeface="+mn-lt"/>
          <a:ea typeface="+mn-ea"/>
          <a:cs typeface="+mn-cs"/>
          <a:sym typeface="Gill Sans"/>
        </a:defRPr>
      </a:lvl7pPr>
      <a:lvl8pPr indent="1600200" algn="ctr" defTabSz="584200">
        <a:defRPr>
          <a:solidFill>
            <a:schemeClr val="tx1"/>
          </a:solidFill>
          <a:latin typeface="+mn-lt"/>
          <a:ea typeface="+mn-ea"/>
          <a:cs typeface="+mn-cs"/>
          <a:sym typeface="Gill Sans"/>
        </a:defRPr>
      </a:lvl8pPr>
      <a:lvl9pPr indent="1828800" algn="ctr" defTabSz="584200">
        <a:defRPr>
          <a:solidFill>
            <a:schemeClr val="tx1"/>
          </a:solidFill>
          <a:latin typeface="+mn-lt"/>
          <a:ea typeface="+mn-ea"/>
          <a:cs typeface="+mn-cs"/>
          <a:sym typeface="Gill San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hyperlink" Target="https://bettercrypto.or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david@autopsit.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a:spLocks noGrp="1"/>
          </p:cNvSpPr>
          <p:nvPr>
            <p:ph type="title"/>
          </p:nvPr>
        </p:nvSpPr>
        <p:spPr>
          <a:prstGeom prst="rect">
            <a:avLst/>
          </a:prstGeom>
        </p:spPr>
        <p:txBody>
          <a:bodyPr/>
          <a:lstStyle>
            <a:lvl1pPr defTabSz="457200">
              <a:lnSpc>
                <a:spcPts val="9400"/>
              </a:lnSpc>
              <a:defRPr sz="5300">
                <a:solidFill>
                  <a:srgbClr val="3F3F3F"/>
                </a:solidFill>
                <a:latin typeface="Futura"/>
                <a:ea typeface="Futura"/>
                <a:cs typeface="Futura"/>
                <a:sym typeface="Futura"/>
                <a:hlinkClick r:id="rId2"/>
              </a:defRPr>
            </a:lvl1pPr>
          </a:lstStyle>
          <a:p>
            <a:pPr lvl="0">
              <a:defRPr sz="1800">
                <a:solidFill>
                  <a:srgbClr val="000000"/>
                </a:solidFill>
              </a:defRPr>
            </a:pPr>
            <a:r>
              <a:rPr sz="5300" dirty="0">
                <a:solidFill>
                  <a:schemeClr val="tx1"/>
                </a:solidFill>
              </a:rPr>
              <a:t>BetterCrypto⋅org</a:t>
            </a:r>
            <a:endParaRPr sz="5300" dirty="0">
              <a:solidFill>
                <a:schemeClr val="tx1"/>
              </a:solidFill>
              <a:hlinkClick r:id="rId2"/>
            </a:endParaRPr>
          </a:p>
        </p:txBody>
      </p:sp>
      <p:sp>
        <p:nvSpPr>
          <p:cNvPr id="47" name="Shape 47"/>
          <p:cNvSpPr>
            <a:spLocks noGrp="1"/>
          </p:cNvSpPr>
          <p:nvPr>
            <p:ph type="body" idx="1"/>
          </p:nvPr>
        </p:nvSpPr>
        <p:spPr>
          <a:prstGeom prst="rect">
            <a:avLst/>
          </a:prstGeom>
        </p:spPr>
        <p:txBody>
          <a:bodyPr/>
          <a:lstStyle>
            <a:lvl1pPr defTabSz="457200">
              <a:lnSpc>
                <a:spcPts val="7000"/>
              </a:lnSpc>
              <a:defRPr>
                <a:solidFill>
                  <a:srgbClr val="3F3F3F"/>
                </a:solidFill>
                <a:latin typeface="Futura"/>
                <a:ea typeface="Futura"/>
                <a:cs typeface="Futura"/>
                <a:sym typeface="Futura"/>
              </a:defRPr>
            </a:lvl1pPr>
          </a:lstStyle>
          <a:p>
            <a:pPr lvl="0">
              <a:defRPr sz="1800">
                <a:solidFill>
                  <a:srgbClr val="000000"/>
                </a:solidFill>
              </a:defRPr>
            </a:pPr>
            <a:r>
              <a:rPr sz="3600" dirty="0">
                <a:solidFill>
                  <a:srgbClr val="3F3F3F"/>
                </a:solidFill>
              </a:rPr>
              <a:t>Applied Crypto Hardening</a:t>
            </a:r>
          </a:p>
        </p:txBody>
      </p:sp>
      <p:pic>
        <p:nvPicPr>
          <p:cNvPr id="48" name="droppedImage.png"/>
          <p:cNvPicPr/>
          <p:nvPr/>
        </p:nvPicPr>
        <p:blipFill>
          <a:blip r:embed="rId3">
            <a:extLst/>
          </a:blip>
          <a:stretch>
            <a:fillRect/>
          </a:stretch>
        </p:blipFill>
        <p:spPr>
          <a:xfrm>
            <a:off x="1816100" y="2823633"/>
            <a:ext cx="2083724" cy="1790700"/>
          </a:xfrm>
          <a:prstGeom prst="rect">
            <a:avLst/>
          </a:prstGeom>
          <a:ln w="12700">
            <a:miter lim="400000"/>
          </a:ln>
        </p:spPr>
      </p:pic>
      <p:sp>
        <p:nvSpPr>
          <p:cNvPr id="2" name="TextBox 1"/>
          <p:cNvSpPr txBox="1"/>
          <p:nvPr/>
        </p:nvSpPr>
        <p:spPr>
          <a:xfrm>
            <a:off x="1666041" y="7521887"/>
            <a:ext cx="2619106" cy="59503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defTabSz="584200" rtl="0" fontAlgn="auto" latinLnBrk="1" hangingPunct="0">
              <a:lnSpc>
                <a:spcPct val="100000"/>
              </a:lnSpc>
              <a:spcBef>
                <a:spcPts val="0"/>
              </a:spcBef>
              <a:spcAft>
                <a:spcPts val="0"/>
              </a:spcAft>
              <a:buClrTx/>
              <a:buSzTx/>
              <a:buFontTx/>
              <a:buNone/>
              <a:tabLst/>
            </a:pPr>
            <a:r>
              <a:rPr kumimoji="0" lang="en-US" sz="3200" b="0" i="0" u="none" strike="noStrike" cap="none" spc="0" normalizeH="0" baseline="0" dirty="0" smtClean="0">
                <a:ln>
                  <a:noFill/>
                </a:ln>
                <a:solidFill>
                  <a:srgbClr val="000000"/>
                </a:solidFill>
                <a:effectLst/>
                <a:uFillTx/>
                <a:latin typeface="+mn-lt"/>
                <a:ea typeface="+mn-ea"/>
                <a:cs typeface="+mn-cs"/>
                <a:sym typeface="Gill Sans"/>
              </a:rPr>
              <a:t>David </a:t>
            </a:r>
            <a:r>
              <a:rPr kumimoji="0" lang="en-US" sz="3200" b="0" i="0" u="none" strike="noStrike" cap="none" spc="0" normalizeH="0" baseline="0" dirty="0" err="1" smtClean="0">
                <a:ln>
                  <a:noFill/>
                </a:ln>
                <a:solidFill>
                  <a:srgbClr val="000000"/>
                </a:solidFill>
                <a:effectLst/>
                <a:uFillTx/>
                <a:latin typeface="+mn-lt"/>
                <a:ea typeface="+mn-ea"/>
                <a:cs typeface="+mn-cs"/>
                <a:sym typeface="Gill Sans"/>
              </a:rPr>
              <a:t>Durvaux</a:t>
            </a:r>
            <a:endParaRPr kumimoji="0" lang="en-US" sz="3200" b="0" i="0" u="none" strike="noStrike" cap="none" spc="0" normalizeH="0" baseline="0" dirty="0" smtClean="0">
              <a:ln>
                <a:noFill/>
              </a:ln>
              <a:solidFill>
                <a:srgbClr val="000000"/>
              </a:solidFill>
              <a:effectLst/>
              <a:uFillTx/>
              <a:latin typeface="+mn-lt"/>
              <a:ea typeface="+mn-ea"/>
              <a:cs typeface="+mn-cs"/>
              <a:sym typeface="Gill Sans"/>
            </a:endParaRPr>
          </a:p>
        </p:txBody>
      </p:sp>
      <p:sp>
        <p:nvSpPr>
          <p:cNvPr id="6" name="TextBox 5"/>
          <p:cNvSpPr txBox="1"/>
          <p:nvPr/>
        </p:nvSpPr>
        <p:spPr>
          <a:xfrm>
            <a:off x="7573774" y="7583673"/>
            <a:ext cx="4062076" cy="59503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defTabSz="584200" rtl="0" fontAlgn="auto" latinLnBrk="1" hangingPunct="0">
              <a:lnSpc>
                <a:spcPct val="100000"/>
              </a:lnSpc>
              <a:spcBef>
                <a:spcPts val="0"/>
              </a:spcBef>
              <a:spcAft>
                <a:spcPts val="0"/>
              </a:spcAft>
              <a:buClrTx/>
              <a:buSzTx/>
              <a:buFontTx/>
              <a:buNone/>
              <a:tabLst/>
            </a:pPr>
            <a:r>
              <a:rPr kumimoji="0" lang="en-US" sz="3200" b="0" i="0" u="none" strike="noStrike" cap="none" spc="0" normalizeH="0" baseline="0" dirty="0" smtClean="0">
                <a:ln>
                  <a:noFill/>
                </a:ln>
                <a:solidFill>
                  <a:srgbClr val="000000"/>
                </a:solidFill>
                <a:effectLst/>
                <a:uFillTx/>
                <a:sym typeface="Gill Sans"/>
              </a:rPr>
              <a:t>Brussels</a:t>
            </a:r>
            <a:r>
              <a:rPr lang="en-US" sz="3200" dirty="0" smtClean="0">
                <a:solidFill>
                  <a:srgbClr val="000000"/>
                </a:solidFill>
              </a:rPr>
              <a:t>, </a:t>
            </a:r>
            <a:r>
              <a:rPr lang="en-US" sz="3200" dirty="0" smtClean="0">
                <a:solidFill>
                  <a:srgbClr val="000000"/>
                </a:solidFill>
              </a:rPr>
              <a:t>12</a:t>
            </a:r>
            <a:r>
              <a:rPr lang="en-US" sz="3200" baseline="30000" dirty="0" smtClean="0">
                <a:solidFill>
                  <a:srgbClr val="000000"/>
                </a:solidFill>
              </a:rPr>
              <a:t>th</a:t>
            </a:r>
            <a:r>
              <a:rPr lang="en-US" sz="3200" dirty="0" smtClean="0">
                <a:solidFill>
                  <a:srgbClr val="000000"/>
                </a:solidFill>
              </a:rPr>
              <a:t> </a:t>
            </a:r>
            <a:r>
              <a:rPr lang="en-US" sz="3200" dirty="0" smtClean="0">
                <a:solidFill>
                  <a:srgbClr val="000000"/>
                </a:solidFill>
              </a:rPr>
              <a:t>June 2014</a:t>
            </a:r>
            <a:endParaRPr kumimoji="0" lang="en-US" sz="3200" b="0" i="0" u="none" strike="noStrike" cap="none" spc="0" normalizeH="0" baseline="0" dirty="0" smtClean="0">
              <a:ln>
                <a:noFill/>
              </a:ln>
              <a:solidFill>
                <a:srgbClr val="000000"/>
              </a:solidFill>
              <a:effectLst/>
              <a:uFillTx/>
              <a:sym typeface="Gill Sans"/>
            </a:endParaRPr>
          </a:p>
        </p:txBody>
      </p:sp>
      <p:pic>
        <p:nvPicPr>
          <p:cNvPr id="3" name="Picture 2"/>
          <p:cNvPicPr>
            <a:picLocks noChangeAspect="1"/>
          </p:cNvPicPr>
          <p:nvPr/>
        </p:nvPicPr>
        <p:blipFill>
          <a:blip r:embed="rId4"/>
          <a:stretch>
            <a:fillRect/>
          </a:stretch>
        </p:blipFill>
        <p:spPr>
          <a:xfrm>
            <a:off x="7550292" y="676684"/>
            <a:ext cx="5104433" cy="1507715"/>
          </a:xfrm>
          <a:prstGeom prst="rect">
            <a:avLst/>
          </a:prstGeom>
        </p:spPr>
      </p:pic>
      <p:pic>
        <p:nvPicPr>
          <p:cNvPr id="4" name="Picture 3"/>
          <p:cNvPicPr>
            <a:picLocks noChangeAspect="1"/>
          </p:cNvPicPr>
          <p:nvPr/>
        </p:nvPicPr>
        <p:blipFill>
          <a:blip r:embed="rId5"/>
          <a:stretch>
            <a:fillRect/>
          </a:stretch>
        </p:blipFill>
        <p:spPr>
          <a:xfrm>
            <a:off x="70201" y="63499"/>
            <a:ext cx="2656066" cy="2395771"/>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Shape 63"/>
          <p:cNvSpPr>
            <a:spLocks noGrp="1"/>
          </p:cNvSpPr>
          <p:nvPr>
            <p:ph type="title"/>
          </p:nvPr>
        </p:nvSpPr>
        <p:spPr>
          <a:prstGeom prst="rect">
            <a:avLst/>
          </a:prstGeom>
        </p:spPr>
        <p:txBody>
          <a:bodyPr/>
          <a:lstStyle/>
          <a:p>
            <a:pPr lvl="0">
              <a:defRPr sz="1800"/>
            </a:pPr>
            <a:r>
              <a:rPr lang="nl-BE" sz="8400" dirty="0" smtClean="0"/>
              <a:t>The Idea</a:t>
            </a:r>
            <a:endParaRPr sz="8400" dirty="0"/>
          </a:p>
        </p:txBody>
      </p:sp>
      <p:sp>
        <p:nvSpPr>
          <p:cNvPr id="64" name="Shape 64"/>
          <p:cNvSpPr>
            <a:spLocks noGrp="1"/>
          </p:cNvSpPr>
          <p:nvPr>
            <p:ph type="body" idx="1"/>
          </p:nvPr>
        </p:nvSpPr>
        <p:spPr>
          <a:prstGeom prst="rect">
            <a:avLst/>
          </a:prstGeom>
        </p:spPr>
        <p:txBody>
          <a:bodyPr/>
          <a:lstStyle/>
          <a:p>
            <a:pPr lvl="0">
              <a:defRPr sz="1800"/>
            </a:pPr>
            <a:r>
              <a:rPr sz="4200"/>
              <a:t>Really difficult for systems administrators</a:t>
            </a:r>
          </a:p>
          <a:p>
            <a:pPr lvl="1">
              <a:defRPr sz="1800"/>
            </a:pPr>
            <a:r>
              <a:rPr sz="4200"/>
              <a:t>A “cookbook” can help!</a:t>
            </a:r>
          </a:p>
          <a:p>
            <a:pPr lvl="2">
              <a:defRPr sz="1800"/>
            </a:pPr>
            <a:r>
              <a:rPr sz="4200"/>
              <a:t>That’s BetterCrypo</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p:cNvSpPr>
          <p:nvPr>
            <p:ph type="title"/>
          </p:nvPr>
        </p:nvSpPr>
        <p:spPr>
          <a:prstGeom prst="rect">
            <a:avLst/>
          </a:prstGeom>
        </p:spPr>
        <p:txBody>
          <a:bodyPr/>
          <a:lstStyle/>
          <a:p>
            <a:pPr lvl="0">
              <a:defRPr sz="1800"/>
            </a:pPr>
            <a:r>
              <a:rPr lang="nl-BE" sz="8400" dirty="0" smtClean="0"/>
              <a:t>That’s not…</a:t>
            </a:r>
            <a:endParaRPr sz="8400" dirty="0"/>
          </a:p>
        </p:txBody>
      </p:sp>
      <p:sp>
        <p:nvSpPr>
          <p:cNvPr id="67" name="Shape 67"/>
          <p:cNvSpPr>
            <a:spLocks noGrp="1"/>
          </p:cNvSpPr>
          <p:nvPr>
            <p:ph type="body" idx="1"/>
          </p:nvPr>
        </p:nvSpPr>
        <p:spPr>
          <a:prstGeom prst="rect">
            <a:avLst/>
          </a:prstGeom>
        </p:spPr>
        <p:txBody>
          <a:bodyPr/>
          <a:lstStyle/>
          <a:p>
            <a:pPr lvl="0">
              <a:defRPr sz="1800"/>
            </a:pPr>
            <a:r>
              <a:rPr sz="4200"/>
              <a:t>A crypto course</a:t>
            </a:r>
          </a:p>
          <a:p>
            <a:pPr lvl="0">
              <a:defRPr sz="1800"/>
            </a:pPr>
            <a:r>
              <a:rPr sz="4200"/>
              <a:t>A static document</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hape 69"/>
          <p:cNvSpPr>
            <a:spLocks noGrp="1"/>
          </p:cNvSpPr>
          <p:nvPr>
            <p:ph type="title"/>
          </p:nvPr>
        </p:nvSpPr>
        <p:spPr>
          <a:prstGeom prst="rect">
            <a:avLst/>
          </a:prstGeom>
        </p:spPr>
        <p:txBody>
          <a:bodyPr/>
          <a:lstStyle/>
          <a:p>
            <a:pPr lvl="0">
              <a:defRPr sz="1800"/>
            </a:pPr>
            <a:r>
              <a:rPr lang="nl-BE" sz="8400" dirty="0" smtClean="0"/>
              <a:t>In brief</a:t>
            </a:r>
            <a:endParaRPr sz="8400" dirty="0"/>
          </a:p>
        </p:txBody>
      </p:sp>
      <p:sp>
        <p:nvSpPr>
          <p:cNvPr id="70" name="Shape 70"/>
          <p:cNvSpPr>
            <a:spLocks noGrp="1"/>
          </p:cNvSpPr>
          <p:nvPr>
            <p:ph type="body" idx="1"/>
          </p:nvPr>
        </p:nvSpPr>
        <p:spPr>
          <a:prstGeom prst="rect">
            <a:avLst/>
          </a:prstGeom>
        </p:spPr>
        <p:txBody>
          <a:bodyPr>
            <a:normAutofit fontScale="92500" lnSpcReduction="10000"/>
          </a:bodyPr>
          <a:lstStyle/>
          <a:p>
            <a:pPr lvl="0">
              <a:defRPr sz="1800"/>
            </a:pPr>
            <a:r>
              <a:rPr sz="4200" dirty="0"/>
              <a:t>Community effort to produce </a:t>
            </a:r>
            <a:r>
              <a:rPr sz="4200" dirty="0" smtClean="0"/>
              <a:t>best</a:t>
            </a:r>
            <a:r>
              <a:rPr lang="en-US" sz="4200" dirty="0" smtClean="0"/>
              <a:t> common</a:t>
            </a:r>
            <a:r>
              <a:rPr sz="4200" dirty="0" smtClean="0"/>
              <a:t> practices</a:t>
            </a:r>
            <a:r>
              <a:rPr lang="en-US" sz="4200" dirty="0" smtClean="0"/>
              <a:t> for typical servers</a:t>
            </a:r>
            <a:endParaRPr sz="4200" dirty="0"/>
          </a:p>
          <a:p>
            <a:pPr lvl="0">
              <a:defRPr sz="1800"/>
            </a:pPr>
            <a:r>
              <a:rPr sz="4200" dirty="0"/>
              <a:t>Continuous effort</a:t>
            </a:r>
          </a:p>
          <a:p>
            <a:pPr lvl="0">
              <a:defRPr sz="1800"/>
            </a:pPr>
            <a:r>
              <a:rPr lang="en-US" sz="4200" dirty="0" smtClean="0"/>
              <a:t>From diverse areas of expertise: sysadmins, cryptologists, developers, IT security pros</a:t>
            </a:r>
          </a:p>
          <a:p>
            <a:pPr lvl="0">
              <a:defRPr sz="1800"/>
            </a:pPr>
            <a:r>
              <a:rPr lang="en-US" sz="4200" dirty="0" smtClean="0"/>
              <a:t>Open Source (CC-BY-SA)</a:t>
            </a:r>
            <a:endParaRPr sz="4200" dirty="0"/>
          </a:p>
          <a:p>
            <a:pPr lvl="0">
              <a:defRPr sz="1800"/>
            </a:pPr>
            <a:r>
              <a:rPr sz="4200" dirty="0" smtClean="0"/>
              <a:t>Open to comments / suggestions / improvements</a:t>
            </a:r>
            <a:endParaRPr sz="4200"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Shape 72"/>
          <p:cNvSpPr>
            <a:spLocks noGrp="1"/>
          </p:cNvSpPr>
          <p:nvPr>
            <p:ph type="title"/>
          </p:nvPr>
        </p:nvSpPr>
        <p:spPr>
          <a:prstGeom prst="rect">
            <a:avLst/>
          </a:prstGeom>
        </p:spPr>
        <p:txBody>
          <a:bodyPr/>
          <a:lstStyle/>
          <a:p>
            <a:pPr lvl="0">
              <a:defRPr sz="1800"/>
            </a:pPr>
            <a:r>
              <a:rPr lang="nl-BE" sz="8400" dirty="0" smtClean="0"/>
              <a:t>2 parts</a:t>
            </a:r>
            <a:endParaRPr sz="8400" dirty="0"/>
          </a:p>
        </p:txBody>
      </p:sp>
      <p:sp>
        <p:nvSpPr>
          <p:cNvPr id="73" name="Shape 73"/>
          <p:cNvSpPr>
            <a:spLocks noGrp="1"/>
          </p:cNvSpPr>
          <p:nvPr>
            <p:ph type="body" idx="1"/>
          </p:nvPr>
        </p:nvSpPr>
        <p:spPr>
          <a:prstGeom prst="rect">
            <a:avLst/>
          </a:prstGeom>
        </p:spPr>
        <p:txBody>
          <a:bodyPr/>
          <a:lstStyle/>
          <a:p>
            <a:pPr lvl="0">
              <a:defRPr sz="1800"/>
            </a:pPr>
            <a:r>
              <a:rPr sz="4200"/>
              <a:t>First part = configurations</a:t>
            </a:r>
          </a:p>
          <a:p>
            <a:pPr lvl="1">
              <a:defRPr sz="1800"/>
            </a:pPr>
            <a:r>
              <a:rPr sz="4200"/>
              <a:t>The most important part</a:t>
            </a:r>
          </a:p>
          <a:p>
            <a:pPr lvl="1">
              <a:defRPr sz="1800"/>
            </a:pPr>
            <a:r>
              <a:rPr sz="4200"/>
              <a:t>Cover as many tools as possible</a:t>
            </a:r>
          </a:p>
          <a:p>
            <a:pPr lvl="0">
              <a:defRPr sz="1800"/>
            </a:pPr>
            <a:r>
              <a:rPr sz="4200"/>
              <a:t>Second part = theory</a:t>
            </a:r>
          </a:p>
          <a:p>
            <a:pPr lvl="1">
              <a:defRPr sz="1800"/>
            </a:pPr>
            <a:r>
              <a:rPr sz="4200"/>
              <a:t>Explain and justify choose we made</a:t>
            </a:r>
          </a:p>
          <a:p>
            <a:pPr lvl="2">
              <a:defRPr sz="1800"/>
            </a:pPr>
            <a:r>
              <a:rPr sz="4200"/>
              <a:t>Transparency</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Shape 75"/>
          <p:cNvSpPr>
            <a:spLocks noGrp="1"/>
          </p:cNvSpPr>
          <p:nvPr>
            <p:ph type="title"/>
          </p:nvPr>
        </p:nvSpPr>
        <p:spPr>
          <a:xfrm>
            <a:off x="141117" y="254000"/>
            <a:ext cx="12863683" cy="1245197"/>
          </a:xfrm>
          <a:prstGeom prst="rect">
            <a:avLst/>
          </a:prstGeom>
        </p:spPr>
        <p:txBody>
          <a:bodyPr/>
          <a:lstStyle/>
          <a:p>
            <a:pPr lvl="0">
              <a:defRPr sz="1800"/>
            </a:pPr>
            <a:r>
              <a:rPr sz="6600" dirty="0"/>
              <a:t>How to </a:t>
            </a:r>
            <a:r>
              <a:rPr sz="6600" dirty="0" smtClean="0"/>
              <a:t>use</a:t>
            </a:r>
            <a:r>
              <a:rPr lang="en-US" sz="6600" dirty="0" smtClean="0"/>
              <a:t> the bettercrypto guide</a:t>
            </a:r>
            <a:r>
              <a:rPr sz="6600" dirty="0" smtClean="0"/>
              <a:t>?</a:t>
            </a:r>
            <a:endParaRPr sz="6600" dirty="0"/>
          </a:p>
        </p:txBody>
      </p:sp>
      <p:pic>
        <p:nvPicPr>
          <p:cNvPr id="7" name="Picture 6"/>
          <p:cNvPicPr>
            <a:picLocks noChangeAspect="1"/>
          </p:cNvPicPr>
          <p:nvPr/>
        </p:nvPicPr>
        <p:blipFill>
          <a:blip r:embed="rId3"/>
          <a:stretch>
            <a:fillRect/>
          </a:stretch>
        </p:blipFill>
        <p:spPr>
          <a:xfrm>
            <a:off x="309191" y="1499196"/>
            <a:ext cx="12315105" cy="8483739"/>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p:cNvSpPr>
          <p:nvPr>
            <p:ph type="title"/>
          </p:nvPr>
        </p:nvSpPr>
        <p:spPr>
          <a:prstGeom prst="rect">
            <a:avLst/>
          </a:prstGeom>
        </p:spPr>
        <p:txBody>
          <a:bodyPr/>
          <a:lstStyle/>
          <a:p>
            <a:pPr lvl="0">
              <a:defRPr sz="1800"/>
            </a:pPr>
            <a:r>
              <a:rPr sz="8400"/>
              <a:t>BetterCrypto CipherSuite</a:t>
            </a:r>
          </a:p>
        </p:txBody>
      </p:sp>
      <p:sp>
        <p:nvSpPr>
          <p:cNvPr id="133" name="Shape 133"/>
          <p:cNvSpPr>
            <a:spLocks noGrp="1"/>
          </p:cNvSpPr>
          <p:nvPr>
            <p:ph type="body" idx="1"/>
          </p:nvPr>
        </p:nvSpPr>
        <p:spPr>
          <a:xfrm>
            <a:off x="1270000" y="2908300"/>
            <a:ext cx="10464800" cy="6330355"/>
          </a:xfrm>
          <a:prstGeom prst="rect">
            <a:avLst/>
          </a:prstGeom>
        </p:spPr>
        <p:txBody>
          <a:bodyPr/>
          <a:lstStyle/>
          <a:p>
            <a:pPr lvl="0">
              <a:defRPr sz="1800"/>
            </a:pPr>
            <a:r>
              <a:rPr sz="4200" dirty="0"/>
              <a:t>2 cipher suites</a:t>
            </a:r>
          </a:p>
          <a:p>
            <a:pPr lvl="1">
              <a:defRPr sz="1800"/>
            </a:pPr>
            <a:r>
              <a:rPr sz="4200" dirty="0"/>
              <a:t>version A</a:t>
            </a:r>
          </a:p>
          <a:p>
            <a:pPr lvl="2">
              <a:defRPr sz="1800"/>
            </a:pPr>
            <a:r>
              <a:rPr lang="nl-BE" sz="4200" dirty="0" smtClean="0"/>
              <a:t>st</a:t>
            </a:r>
            <a:r>
              <a:rPr sz="4200" dirty="0" smtClean="0"/>
              <a:t>ronger</a:t>
            </a:r>
            <a:endParaRPr sz="4200" dirty="0"/>
          </a:p>
          <a:p>
            <a:pPr lvl="2">
              <a:defRPr sz="1800"/>
            </a:pPr>
            <a:r>
              <a:rPr lang="nl-BE" sz="4200" dirty="0" smtClean="0"/>
              <a:t>fewer </a:t>
            </a:r>
            <a:r>
              <a:rPr sz="4200" dirty="0" smtClean="0"/>
              <a:t>supported client</a:t>
            </a:r>
            <a:r>
              <a:rPr lang="nl-BE" sz="4200" dirty="0" smtClean="0"/>
              <a:t>s</a:t>
            </a:r>
            <a:endParaRPr sz="4200" dirty="0"/>
          </a:p>
          <a:p>
            <a:pPr lvl="1">
              <a:defRPr sz="1800"/>
            </a:pPr>
            <a:r>
              <a:rPr sz="4200" dirty="0"/>
              <a:t>version B</a:t>
            </a:r>
          </a:p>
          <a:p>
            <a:pPr lvl="2">
              <a:defRPr sz="1800"/>
            </a:pPr>
            <a:r>
              <a:rPr sz="4200" dirty="0"/>
              <a:t>weaker</a:t>
            </a:r>
          </a:p>
          <a:p>
            <a:pPr lvl="2">
              <a:defRPr sz="1800"/>
            </a:pPr>
            <a:r>
              <a:rPr sz="4200" dirty="0"/>
              <a:t>more “universal”</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Some</a:t>
            </a:r>
            <a:r>
              <a:rPr lang="de-DE" dirty="0" smtClean="0"/>
              <a:t> </a:t>
            </a:r>
            <a:r>
              <a:rPr lang="de-DE" dirty="0" err="1" smtClean="0"/>
              <a:t>general</a:t>
            </a:r>
            <a:r>
              <a:rPr lang="de-DE" dirty="0" smtClean="0"/>
              <a:t> </a:t>
            </a:r>
            <a:r>
              <a:rPr lang="de-DE" dirty="0" err="1" smtClean="0"/>
              <a:t>thoughts</a:t>
            </a:r>
            <a:r>
              <a:rPr lang="de-DE" dirty="0" smtClean="0"/>
              <a:t> on </a:t>
            </a:r>
            <a:r>
              <a:rPr lang="de-DE" dirty="0" err="1" smtClean="0"/>
              <a:t>settings</a:t>
            </a:r>
            <a:endParaRPr lang="de-DE" dirty="0"/>
          </a:p>
        </p:txBody>
      </p:sp>
      <p:sp>
        <p:nvSpPr>
          <p:cNvPr id="3" name="Inhaltsplatzhalter 2"/>
          <p:cNvSpPr>
            <a:spLocks noGrp="1"/>
          </p:cNvSpPr>
          <p:nvPr>
            <p:ph idx="1"/>
          </p:nvPr>
        </p:nvSpPr>
        <p:spPr>
          <a:xfrm>
            <a:off x="1270000" y="3262454"/>
            <a:ext cx="10464800" cy="5715000"/>
          </a:xfrm>
        </p:spPr>
        <p:txBody>
          <a:bodyPr>
            <a:normAutofit/>
          </a:bodyPr>
          <a:lstStyle/>
          <a:p>
            <a:r>
              <a:rPr lang="de-DE" sz="4800" dirty="0"/>
              <a:t>General</a:t>
            </a:r>
          </a:p>
          <a:p>
            <a:pPr lvl="1"/>
            <a:r>
              <a:rPr lang="de-DE" sz="3600" dirty="0" err="1"/>
              <a:t>Disable</a:t>
            </a:r>
            <a:r>
              <a:rPr lang="de-DE" sz="3600" dirty="0"/>
              <a:t> SSL 2.0 (</a:t>
            </a:r>
            <a:r>
              <a:rPr lang="de-DE" sz="3600" dirty="0" err="1"/>
              <a:t>weak</a:t>
            </a:r>
            <a:r>
              <a:rPr lang="de-DE" sz="3600" dirty="0"/>
              <a:t> </a:t>
            </a:r>
            <a:r>
              <a:rPr lang="de-DE" sz="3600" dirty="0" err="1"/>
              <a:t>algorithms</a:t>
            </a:r>
            <a:r>
              <a:rPr lang="de-DE" sz="3600" dirty="0"/>
              <a:t>)</a:t>
            </a:r>
          </a:p>
          <a:p>
            <a:pPr lvl="1"/>
            <a:r>
              <a:rPr lang="de-DE" sz="3600" dirty="0" err="1"/>
              <a:t>Disable</a:t>
            </a:r>
            <a:r>
              <a:rPr lang="de-DE" sz="3600" dirty="0"/>
              <a:t> SSL 3.0 (BEAST </a:t>
            </a:r>
            <a:r>
              <a:rPr lang="de-DE" sz="3600" dirty="0" err="1"/>
              <a:t>vs</a:t>
            </a:r>
            <a:r>
              <a:rPr lang="de-DE" sz="3600" dirty="0"/>
              <a:t> IE/XP)</a:t>
            </a:r>
          </a:p>
          <a:p>
            <a:pPr lvl="1"/>
            <a:r>
              <a:rPr lang="de-DE" sz="3600" dirty="0" err="1"/>
              <a:t>Enable</a:t>
            </a:r>
            <a:r>
              <a:rPr lang="de-DE" sz="3600" dirty="0"/>
              <a:t> TLS 1.0 </a:t>
            </a:r>
            <a:r>
              <a:rPr lang="de-DE" sz="3600" dirty="0" err="1"/>
              <a:t>or</a:t>
            </a:r>
            <a:r>
              <a:rPr lang="de-DE" sz="3600" dirty="0"/>
              <a:t> </a:t>
            </a:r>
            <a:r>
              <a:rPr lang="de-DE" sz="3600" dirty="0" err="1" smtClean="0"/>
              <a:t>preferably</a:t>
            </a:r>
            <a:r>
              <a:rPr lang="de-DE" sz="3600" dirty="0" smtClean="0"/>
              <a:t> </a:t>
            </a:r>
            <a:r>
              <a:rPr lang="de-DE" sz="3600" dirty="0" err="1" smtClean="0"/>
              <a:t>better</a:t>
            </a:r>
            <a:endParaRPr lang="de-DE" sz="3600" dirty="0"/>
          </a:p>
          <a:p>
            <a:pPr lvl="1"/>
            <a:r>
              <a:rPr lang="de-DE" sz="3600" dirty="0" err="1"/>
              <a:t>Disable</a:t>
            </a:r>
            <a:r>
              <a:rPr lang="de-DE" sz="3600" dirty="0"/>
              <a:t> TLS-</a:t>
            </a:r>
            <a:r>
              <a:rPr lang="de-DE" sz="3600" dirty="0" err="1"/>
              <a:t>Compression</a:t>
            </a:r>
            <a:r>
              <a:rPr lang="de-DE" sz="3600" dirty="0"/>
              <a:t> (SSL-CRIME </a:t>
            </a:r>
            <a:r>
              <a:rPr lang="de-DE" sz="3600" dirty="0" err="1"/>
              <a:t>Attack</a:t>
            </a:r>
            <a:r>
              <a:rPr lang="de-DE" sz="3600" dirty="0"/>
              <a:t>)</a:t>
            </a:r>
          </a:p>
          <a:p>
            <a:pPr lvl="1"/>
            <a:r>
              <a:rPr lang="de-DE" sz="3600" dirty="0" err="1"/>
              <a:t>Implement</a:t>
            </a:r>
            <a:r>
              <a:rPr lang="de-DE" sz="3600" dirty="0"/>
              <a:t> HSTS (HTTP </a:t>
            </a:r>
            <a:r>
              <a:rPr lang="de-DE" sz="3600" dirty="0" err="1"/>
              <a:t>Strict</a:t>
            </a:r>
            <a:r>
              <a:rPr lang="de-DE" sz="3600" dirty="0"/>
              <a:t> Transport Security</a:t>
            </a:r>
            <a:r>
              <a:rPr lang="de-DE" sz="3600" dirty="0" smtClean="0"/>
              <a:t>)</a:t>
            </a:r>
            <a:endParaRPr lang="de-DE" sz="3600" dirty="0"/>
          </a:p>
        </p:txBody>
      </p:sp>
    </p:spTree>
    <p:extLst>
      <p:ext uri="{BB962C8B-B14F-4D97-AF65-F5344CB8AC3E}">
        <p14:creationId xmlns:p14="http://schemas.microsoft.com/office/powerpoint/2010/main" val="190078819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p:cNvSpPr>
          <p:nvPr>
            <p:ph type="title"/>
          </p:nvPr>
        </p:nvSpPr>
        <p:spPr>
          <a:prstGeom prst="rect">
            <a:avLst/>
          </a:prstGeom>
        </p:spPr>
        <p:txBody>
          <a:bodyPr/>
          <a:lstStyle/>
          <a:p>
            <a:pPr lvl="0">
              <a:defRPr sz="1800"/>
            </a:pPr>
            <a:r>
              <a:rPr sz="8400"/>
              <a:t>Cipher Suite A</a:t>
            </a:r>
          </a:p>
        </p:txBody>
      </p:sp>
      <p:sp>
        <p:nvSpPr>
          <p:cNvPr id="136" name="Shape 136"/>
          <p:cNvSpPr>
            <a:spLocks noGrp="1"/>
          </p:cNvSpPr>
          <p:nvPr>
            <p:ph type="body" idx="1"/>
          </p:nvPr>
        </p:nvSpPr>
        <p:spPr>
          <a:xfrm>
            <a:off x="1270000" y="2501900"/>
            <a:ext cx="10464800" cy="4216400"/>
          </a:xfrm>
          <a:prstGeom prst="rect">
            <a:avLst/>
          </a:prstGeom>
        </p:spPr>
        <p:txBody>
          <a:bodyPr/>
          <a:lstStyle/>
          <a:p>
            <a:pPr lvl="0">
              <a:defRPr sz="1800"/>
            </a:pPr>
            <a:r>
              <a:rPr sz="4200" dirty="0"/>
              <a:t>TLS 1.2</a:t>
            </a:r>
          </a:p>
          <a:p>
            <a:pPr lvl="0">
              <a:defRPr sz="1800"/>
            </a:pPr>
            <a:r>
              <a:rPr sz="4200" dirty="0"/>
              <a:t>Perfect forward secrecy / ephemeral Diffie Hellman</a:t>
            </a:r>
          </a:p>
          <a:p>
            <a:pPr lvl="0">
              <a:defRPr sz="1800"/>
            </a:pPr>
            <a:r>
              <a:rPr sz="4200" dirty="0"/>
              <a:t>Strong MACs (SHA-2) or</a:t>
            </a:r>
          </a:p>
          <a:p>
            <a:pPr lvl="0">
              <a:defRPr sz="1800"/>
            </a:pPr>
            <a:r>
              <a:rPr sz="4200" dirty="0"/>
              <a:t>GCM as Authenticated Encryption scheme</a:t>
            </a:r>
          </a:p>
        </p:txBody>
      </p:sp>
      <p:pic>
        <p:nvPicPr>
          <p:cNvPr id="137" name="pasted-image.pdf"/>
          <p:cNvPicPr/>
          <p:nvPr/>
        </p:nvPicPr>
        <p:blipFill>
          <a:blip r:embed="rId3">
            <a:extLst/>
          </a:blip>
          <a:stretch>
            <a:fillRect/>
          </a:stretch>
        </p:blipFill>
        <p:spPr>
          <a:xfrm>
            <a:off x="356578" y="7020837"/>
            <a:ext cx="12291644" cy="24384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139"/>
          <p:cNvSpPr>
            <a:spLocks noGrp="1"/>
          </p:cNvSpPr>
          <p:nvPr>
            <p:ph type="title"/>
          </p:nvPr>
        </p:nvSpPr>
        <p:spPr>
          <a:prstGeom prst="rect">
            <a:avLst/>
          </a:prstGeom>
        </p:spPr>
        <p:txBody>
          <a:bodyPr/>
          <a:lstStyle/>
          <a:p>
            <a:pPr lvl="0">
              <a:defRPr sz="1800"/>
            </a:pPr>
            <a:r>
              <a:rPr sz="8400"/>
              <a:t>CiperSuite B</a:t>
            </a:r>
          </a:p>
        </p:txBody>
      </p:sp>
      <p:sp>
        <p:nvSpPr>
          <p:cNvPr id="140" name="Shape 140"/>
          <p:cNvSpPr>
            <a:spLocks noGrp="1"/>
          </p:cNvSpPr>
          <p:nvPr>
            <p:ph type="body" idx="1"/>
          </p:nvPr>
        </p:nvSpPr>
        <p:spPr>
          <a:xfrm>
            <a:off x="1270000" y="4597474"/>
            <a:ext cx="10464800" cy="2057252"/>
          </a:xfrm>
          <a:prstGeom prst="rect">
            <a:avLst/>
          </a:prstGeom>
        </p:spPr>
        <p:txBody>
          <a:bodyPr/>
          <a:lstStyle/>
          <a:p>
            <a:pPr lvl="0">
              <a:defRPr sz="1800"/>
            </a:pPr>
            <a:r>
              <a:rPr sz="4200"/>
              <a:t>TLS 1.2, TLS 1.1, TLS 1.0</a:t>
            </a:r>
          </a:p>
          <a:p>
            <a:pPr lvl="0">
              <a:defRPr sz="1800"/>
            </a:pPr>
            <a:r>
              <a:rPr sz="4200"/>
              <a:t>Allowing SHA-1</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pPr lvl="0">
              <a:defRPr sz="1800"/>
            </a:pPr>
            <a:r>
              <a:rPr sz="8400"/>
              <a:t>Cipher Suite B</a:t>
            </a:r>
          </a:p>
        </p:txBody>
      </p:sp>
      <p:pic>
        <p:nvPicPr>
          <p:cNvPr id="143" name="pasted-image.pdf"/>
          <p:cNvPicPr/>
          <p:nvPr/>
        </p:nvPicPr>
        <p:blipFill>
          <a:blip r:embed="rId3">
            <a:extLst/>
          </a:blip>
          <a:stretch>
            <a:fillRect/>
          </a:stretch>
        </p:blipFill>
        <p:spPr>
          <a:xfrm>
            <a:off x="696412" y="2135648"/>
            <a:ext cx="11611976" cy="7623047"/>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Why</a:t>
            </a:r>
            <a:r>
              <a:rPr lang="de-DE" dirty="0" smtClean="0"/>
              <a:t> </a:t>
            </a:r>
            <a:r>
              <a:rPr lang="de-DE" dirty="0" err="1" smtClean="0"/>
              <a:t>better</a:t>
            </a:r>
            <a:r>
              <a:rPr lang="de-DE" dirty="0" smtClean="0"/>
              <a:t> </a:t>
            </a:r>
            <a:r>
              <a:rPr lang="de-DE" dirty="0" err="1" smtClean="0"/>
              <a:t>crypto</a:t>
            </a:r>
            <a:r>
              <a:rPr lang="de-DE" dirty="0" smtClean="0"/>
              <a:t>?</a:t>
            </a:r>
            <a:endParaRPr lang="de-DE" dirty="0"/>
          </a:p>
        </p:txBody>
      </p:sp>
    </p:spTree>
    <p:extLst>
      <p:ext uri="{BB962C8B-B14F-4D97-AF65-F5344CB8AC3E}">
        <p14:creationId xmlns:p14="http://schemas.microsoft.com/office/powerpoint/2010/main" val="42210372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270000" y="0"/>
            <a:ext cx="10464800" cy="1822421"/>
          </a:xfrm>
          <a:prstGeom prst="rect">
            <a:avLst/>
          </a:prstGeom>
        </p:spPr>
        <p:txBody>
          <a:bodyPr/>
          <a:lstStyle/>
          <a:p>
            <a:pPr lvl="0">
              <a:defRPr sz="1800"/>
            </a:pPr>
            <a:r>
              <a:rPr sz="8400" dirty="0"/>
              <a:t>Compatibility (B suite)</a:t>
            </a:r>
          </a:p>
        </p:txBody>
      </p:sp>
      <p:pic>
        <p:nvPicPr>
          <p:cNvPr id="151" name="pasted-image.pdf"/>
          <p:cNvPicPr/>
          <p:nvPr/>
        </p:nvPicPr>
        <p:blipFill>
          <a:blip r:embed="rId3">
            <a:extLst/>
          </a:blip>
          <a:stretch>
            <a:fillRect/>
          </a:stretch>
        </p:blipFill>
        <p:spPr>
          <a:xfrm>
            <a:off x="1561386" y="1527285"/>
            <a:ext cx="10173414" cy="8214183"/>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Practical Settings</a:t>
            </a:r>
            <a:endParaRPr lang="en-US" dirty="0"/>
          </a:p>
        </p:txBody>
      </p:sp>
      <p:pic>
        <p:nvPicPr>
          <p:cNvPr id="2" name="Picture 1"/>
          <p:cNvPicPr>
            <a:picLocks noChangeAspect="1"/>
          </p:cNvPicPr>
          <p:nvPr/>
        </p:nvPicPr>
        <p:blipFill>
          <a:blip r:embed="rId2"/>
          <a:stretch>
            <a:fillRect/>
          </a:stretch>
        </p:blipFill>
        <p:spPr>
          <a:xfrm>
            <a:off x="2110991" y="1416934"/>
            <a:ext cx="8923599" cy="5949066"/>
          </a:xfrm>
          <a:prstGeom prst="rect">
            <a:avLst/>
          </a:prstGeom>
        </p:spPr>
      </p:pic>
    </p:spTree>
    <p:extLst>
      <p:ext uri="{BB962C8B-B14F-4D97-AF65-F5344CB8AC3E}">
        <p14:creationId xmlns:p14="http://schemas.microsoft.com/office/powerpoint/2010/main" val="409412148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title"/>
          </p:nvPr>
        </p:nvSpPr>
        <p:spPr>
          <a:prstGeom prst="rect">
            <a:avLst/>
          </a:prstGeom>
        </p:spPr>
        <p:txBody>
          <a:bodyPr/>
          <a:lstStyle/>
          <a:p>
            <a:pPr lvl="0">
              <a:defRPr sz="1800"/>
            </a:pPr>
            <a:r>
              <a:rPr sz="8400"/>
              <a:t>Tools covered</a:t>
            </a:r>
          </a:p>
        </p:txBody>
      </p:sp>
      <p:sp>
        <p:nvSpPr>
          <p:cNvPr id="154" name="Shape 154"/>
          <p:cNvSpPr>
            <a:spLocks noGrp="1"/>
          </p:cNvSpPr>
          <p:nvPr>
            <p:ph type="body" idx="1"/>
          </p:nvPr>
        </p:nvSpPr>
        <p:spPr>
          <a:xfrm>
            <a:off x="1270000" y="2875929"/>
            <a:ext cx="11072933" cy="5715000"/>
          </a:xfrm>
          <a:prstGeom prst="rect">
            <a:avLst/>
          </a:prstGeom>
        </p:spPr>
        <p:txBody>
          <a:bodyPr numCol="2"/>
          <a:lstStyle/>
          <a:p>
            <a:pPr lvl="0">
              <a:defRPr sz="1800"/>
            </a:pPr>
            <a:r>
              <a:rPr sz="4200" dirty="0" smtClean="0"/>
              <a:t>Web</a:t>
            </a:r>
            <a:r>
              <a:rPr lang="nl-BE" sz="4200" dirty="0" smtClean="0"/>
              <a:t> </a:t>
            </a:r>
            <a:r>
              <a:rPr sz="4200" dirty="0" smtClean="0"/>
              <a:t>servers</a:t>
            </a:r>
            <a:endParaRPr lang="nl-BE" dirty="0"/>
          </a:p>
          <a:p>
            <a:pPr lvl="0">
              <a:defRPr sz="1800"/>
            </a:pPr>
            <a:r>
              <a:rPr lang="nl-BE" sz="4200" dirty="0" smtClean="0"/>
              <a:t>SSH</a:t>
            </a:r>
          </a:p>
          <a:p>
            <a:pPr lvl="0">
              <a:defRPr sz="1800"/>
            </a:pPr>
            <a:r>
              <a:rPr lang="nl-BE" sz="4200" dirty="0" smtClean="0"/>
              <a:t>Mail Servers</a:t>
            </a:r>
          </a:p>
          <a:p>
            <a:pPr lvl="0">
              <a:defRPr sz="1800"/>
            </a:pPr>
            <a:r>
              <a:rPr lang="nl-BE" sz="4200" dirty="0" smtClean="0"/>
              <a:t>VPNP</a:t>
            </a:r>
          </a:p>
          <a:p>
            <a:pPr lvl="0">
              <a:defRPr sz="1800"/>
            </a:pPr>
            <a:r>
              <a:rPr lang="nl-BE" sz="4200" dirty="0" smtClean="0"/>
              <a:t>GP/GPG</a:t>
            </a:r>
          </a:p>
          <a:p>
            <a:pPr lvl="0">
              <a:defRPr sz="1800"/>
            </a:pPr>
            <a:r>
              <a:rPr lang="nl-BE" sz="4200" dirty="0" smtClean="0"/>
              <a:t>IPMI/ILO</a:t>
            </a:r>
          </a:p>
          <a:p>
            <a:pPr lvl="0">
              <a:defRPr sz="1800"/>
            </a:pPr>
            <a:r>
              <a:rPr lang="nl-BE" sz="4200" dirty="0" smtClean="0"/>
              <a:t>Instant Messaging</a:t>
            </a:r>
          </a:p>
          <a:p>
            <a:pPr lvl="0">
              <a:defRPr sz="1800"/>
            </a:pPr>
            <a:r>
              <a:rPr lang="nl-BE" sz="4200" dirty="0" smtClean="0"/>
              <a:t>RDBMS</a:t>
            </a:r>
          </a:p>
          <a:p>
            <a:pPr lvl="0">
              <a:defRPr sz="1800"/>
            </a:pPr>
            <a:r>
              <a:rPr lang="nl-BE" sz="4200" dirty="0" smtClean="0"/>
              <a:t>Proxy</a:t>
            </a:r>
          </a:p>
          <a:p>
            <a:pPr lvl="0">
              <a:defRPr sz="1800"/>
            </a:pPr>
            <a:r>
              <a:rPr lang="nl-BE" sz="4200" dirty="0" smtClean="0"/>
              <a:t>Kerberos</a:t>
            </a:r>
          </a:p>
          <a:p>
            <a:pPr lvl="0">
              <a:defRPr sz="1800"/>
            </a:pPr>
            <a:r>
              <a:rPr lang="nl-BE" sz="4200" dirty="0" smtClean="0"/>
              <a:t>…</a:t>
            </a:r>
          </a:p>
          <a:p>
            <a:pPr lvl="0">
              <a:defRPr sz="1800"/>
            </a:pPr>
            <a:endParaRPr lang="nl-BE" sz="4200" dirty="0" smtClean="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p:cNvSpPr>
          <p:nvPr>
            <p:ph type="title"/>
          </p:nvPr>
        </p:nvSpPr>
        <p:spPr>
          <a:prstGeom prst="rect">
            <a:avLst/>
          </a:prstGeom>
        </p:spPr>
        <p:txBody>
          <a:bodyPr/>
          <a:lstStyle/>
          <a:p>
            <a:pPr lvl="0">
              <a:defRPr sz="1800"/>
            </a:pPr>
            <a:r>
              <a:rPr lang="nl-BE" sz="8400" dirty="0" smtClean="0"/>
              <a:t>Let’s have a look</a:t>
            </a:r>
            <a:endParaRPr sz="8400" dirty="0"/>
          </a:p>
        </p:txBody>
      </p:sp>
      <p:pic>
        <p:nvPicPr>
          <p:cNvPr id="2" name="Picture 1" descr="Screen Shot 2014-05-28 at 06.37.4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4743" y="2158844"/>
            <a:ext cx="5258803" cy="7411325"/>
          </a:xfrm>
          <a:prstGeom prst="rect">
            <a:avLst/>
          </a:prstGeom>
        </p:spPr>
      </p:pic>
    </p:spTree>
    <p:extLst>
      <p:ext uri="{BB962C8B-B14F-4D97-AF65-F5344CB8AC3E}">
        <p14:creationId xmlns:p14="http://schemas.microsoft.com/office/powerpoint/2010/main" val="54187259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p:cNvSpPr>
          <p:nvPr>
            <p:ph type="title"/>
          </p:nvPr>
        </p:nvSpPr>
        <p:spPr>
          <a:prstGeom prst="rect">
            <a:avLst/>
          </a:prstGeom>
        </p:spPr>
        <p:txBody>
          <a:bodyPr/>
          <a:lstStyle/>
          <a:p>
            <a:pPr lvl="0">
              <a:defRPr sz="1800"/>
            </a:pPr>
            <a:r>
              <a:rPr sz="8400"/>
              <a:t>Mail Encryption</a:t>
            </a:r>
          </a:p>
        </p:txBody>
      </p:sp>
      <p:sp>
        <p:nvSpPr>
          <p:cNvPr id="175" name="Shape 175"/>
          <p:cNvSpPr>
            <a:spLocks noGrp="1"/>
          </p:cNvSpPr>
          <p:nvPr>
            <p:ph type="body" idx="1"/>
          </p:nvPr>
        </p:nvSpPr>
        <p:spPr>
          <a:xfrm>
            <a:off x="1270000" y="2522179"/>
            <a:ext cx="11095364" cy="6825755"/>
          </a:xfrm>
          <a:prstGeom prst="rect">
            <a:avLst/>
          </a:prstGeom>
        </p:spPr>
        <p:txBody>
          <a:bodyPr/>
          <a:lstStyle/>
          <a:p>
            <a:pPr lvl="0">
              <a:lnSpc>
                <a:spcPct val="70000"/>
              </a:lnSpc>
              <a:defRPr sz="1800"/>
            </a:pPr>
            <a:r>
              <a:rPr lang="en-US" sz="3200" dirty="0"/>
              <a:t>GPG / PGP – end to end protection</a:t>
            </a:r>
          </a:p>
          <a:p>
            <a:pPr lvl="0">
              <a:lnSpc>
                <a:spcPct val="70000"/>
              </a:lnSpc>
              <a:defRPr sz="1800"/>
            </a:pPr>
            <a:endParaRPr lang="en-US" sz="3200" dirty="0"/>
          </a:p>
          <a:p>
            <a:pPr lvl="1">
              <a:lnSpc>
                <a:spcPct val="70000"/>
              </a:lnSpc>
              <a:defRPr sz="1800"/>
            </a:pPr>
            <a:r>
              <a:rPr lang="en-US" sz="3200" dirty="0" smtClean="0"/>
              <a:t>Use </a:t>
            </a:r>
            <a:r>
              <a:rPr lang="en-US" sz="3200" dirty="0"/>
              <a:t>public / private crypto to protect your emails	</a:t>
            </a:r>
          </a:p>
          <a:p>
            <a:pPr lvl="1">
              <a:lnSpc>
                <a:spcPct val="70000"/>
              </a:lnSpc>
              <a:defRPr sz="1800"/>
            </a:pPr>
            <a:endParaRPr lang="en-US" sz="3200" dirty="0"/>
          </a:p>
          <a:p>
            <a:pPr lvl="1">
              <a:lnSpc>
                <a:spcPct val="70000"/>
              </a:lnSpc>
              <a:defRPr sz="1800"/>
            </a:pPr>
            <a:r>
              <a:rPr lang="en-US" sz="3200" dirty="0" smtClean="0"/>
              <a:t> Chain </a:t>
            </a:r>
            <a:r>
              <a:rPr lang="en-US" sz="3200" dirty="0"/>
              <a:t>of trust	</a:t>
            </a:r>
          </a:p>
          <a:p>
            <a:pPr lvl="1">
              <a:lnSpc>
                <a:spcPct val="70000"/>
              </a:lnSpc>
              <a:defRPr sz="1800"/>
            </a:pPr>
            <a:endParaRPr lang="en-US" sz="3200" dirty="0"/>
          </a:p>
          <a:p>
            <a:pPr lvl="1">
              <a:lnSpc>
                <a:spcPct val="70000"/>
              </a:lnSpc>
              <a:defRPr sz="1800"/>
            </a:pPr>
            <a:r>
              <a:rPr lang="en-US" sz="3200" dirty="0" smtClean="0"/>
              <a:t>Independent </a:t>
            </a:r>
            <a:r>
              <a:rPr lang="en-US" sz="3200" dirty="0"/>
              <a:t>of the mail client / transport layer	</a:t>
            </a:r>
          </a:p>
          <a:p>
            <a:pPr lvl="1">
              <a:lnSpc>
                <a:spcPct val="70000"/>
              </a:lnSpc>
              <a:defRPr sz="1800"/>
            </a:pPr>
            <a:endParaRPr lang="en-US" sz="3200" dirty="0"/>
          </a:p>
          <a:p>
            <a:pPr lvl="1">
              <a:lnSpc>
                <a:spcPct val="70000"/>
              </a:lnSpc>
              <a:defRPr sz="1800"/>
            </a:pPr>
            <a:r>
              <a:rPr lang="en-US" sz="3200" dirty="0" smtClean="0"/>
              <a:t>Can </a:t>
            </a:r>
            <a:r>
              <a:rPr lang="en-US" sz="3200" dirty="0"/>
              <a:t>be used to verify author and/or protect content	</a:t>
            </a:r>
          </a:p>
          <a:p>
            <a:pPr lvl="0">
              <a:lnSpc>
                <a:spcPct val="70000"/>
              </a:lnSpc>
              <a:defRPr sz="1800"/>
            </a:pPr>
            <a:endParaRPr lang="en-US" sz="3200" dirty="0"/>
          </a:p>
          <a:p>
            <a:pPr lvl="0">
              <a:lnSpc>
                <a:spcPct val="70000"/>
              </a:lnSpc>
              <a:defRPr sz="1800"/>
            </a:pPr>
            <a:r>
              <a:rPr lang="en-US" sz="3200" dirty="0" smtClean="0"/>
              <a:t> STARTTLS </a:t>
            </a:r>
            <a:r>
              <a:rPr lang="en-US" sz="3200" dirty="0"/>
              <a:t>for SMTP – in transit</a:t>
            </a:r>
            <a:endParaRPr sz="6000"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Mail Server</a:t>
            </a:r>
            <a:endParaRPr lang="de-DE" dirty="0"/>
          </a:p>
        </p:txBody>
      </p:sp>
      <p:sp>
        <p:nvSpPr>
          <p:cNvPr id="3" name="Inhaltsplatzhalter 2"/>
          <p:cNvSpPr>
            <a:spLocks noGrp="1"/>
          </p:cNvSpPr>
          <p:nvPr>
            <p:ph idx="1"/>
          </p:nvPr>
        </p:nvSpPr>
        <p:spPr/>
        <p:txBody>
          <a:bodyPr>
            <a:normAutofit/>
          </a:bodyPr>
          <a:lstStyle/>
          <a:p>
            <a:r>
              <a:rPr lang="de-DE" dirty="0" smtClean="0"/>
              <a:t>SMTP </a:t>
            </a:r>
            <a:r>
              <a:rPr lang="de-DE" dirty="0" err="1" smtClean="0"/>
              <a:t>make</a:t>
            </a:r>
            <a:r>
              <a:rPr lang="de-DE" dirty="0" smtClean="0"/>
              <a:t> </a:t>
            </a:r>
            <a:r>
              <a:rPr lang="de-DE" dirty="0" err="1" smtClean="0"/>
              <a:t>use</a:t>
            </a:r>
            <a:r>
              <a:rPr lang="de-DE" dirty="0" smtClean="0"/>
              <a:t> </a:t>
            </a:r>
            <a:r>
              <a:rPr lang="de-DE" dirty="0" err="1" smtClean="0"/>
              <a:t>of</a:t>
            </a:r>
            <a:r>
              <a:rPr lang="de-DE" dirty="0" smtClean="0"/>
              <a:t> </a:t>
            </a:r>
            <a:r>
              <a:rPr lang="de-DE" dirty="0" err="1" smtClean="0"/>
              <a:t>opportunistic</a:t>
            </a:r>
            <a:r>
              <a:rPr lang="de-DE" dirty="0" smtClean="0"/>
              <a:t> TLS</a:t>
            </a:r>
          </a:p>
          <a:p>
            <a:r>
              <a:rPr lang="de-DE" dirty="0" smtClean="0"/>
              <a:t>3 </a:t>
            </a:r>
            <a:r>
              <a:rPr lang="de-DE" dirty="0" err="1" smtClean="0"/>
              <a:t>modes</a:t>
            </a:r>
            <a:r>
              <a:rPr lang="de-DE" dirty="0" smtClean="0"/>
              <a:t> </a:t>
            </a:r>
            <a:r>
              <a:rPr lang="de-DE" dirty="0" err="1" smtClean="0"/>
              <a:t>for</a:t>
            </a:r>
            <a:r>
              <a:rPr lang="de-DE" dirty="0" smtClean="0"/>
              <a:t> </a:t>
            </a:r>
            <a:r>
              <a:rPr lang="de-DE" dirty="0" err="1" smtClean="0"/>
              <a:t>mailservers</a:t>
            </a:r>
            <a:endParaRPr lang="de-DE" dirty="0" smtClean="0"/>
          </a:p>
          <a:p>
            <a:pPr lvl="1"/>
            <a:r>
              <a:rPr lang="de-DE" dirty="0" smtClean="0"/>
              <a:t>Mail Submission Agent (MSA)</a:t>
            </a:r>
          </a:p>
          <a:p>
            <a:pPr lvl="1"/>
            <a:r>
              <a:rPr lang="de-DE" dirty="0" err="1" smtClean="0"/>
              <a:t>Receiving</a:t>
            </a:r>
            <a:r>
              <a:rPr lang="de-DE" dirty="0" smtClean="0"/>
              <a:t> Mail Transmission Agent (MX)</a:t>
            </a:r>
          </a:p>
          <a:p>
            <a:pPr lvl="1"/>
            <a:r>
              <a:rPr lang="de-DE" dirty="0" err="1" smtClean="0"/>
              <a:t>Sending</a:t>
            </a:r>
            <a:r>
              <a:rPr lang="de-DE" dirty="0" smtClean="0"/>
              <a:t> Mail Transmission Agent </a:t>
            </a:r>
            <a:br>
              <a:rPr lang="de-DE" dirty="0" smtClean="0"/>
            </a:br>
            <a:r>
              <a:rPr lang="de-DE" dirty="0" smtClean="0"/>
              <a:t>(SMTP </a:t>
            </a:r>
            <a:r>
              <a:rPr lang="de-DE" dirty="0" err="1" smtClean="0"/>
              <a:t>client</a:t>
            </a:r>
            <a:r>
              <a:rPr lang="de-DE" dirty="0" smtClean="0"/>
              <a:t>)</a:t>
            </a:r>
          </a:p>
        </p:txBody>
      </p:sp>
    </p:spTree>
    <p:extLst>
      <p:ext uri="{BB962C8B-B14F-4D97-AF65-F5344CB8AC3E}">
        <p14:creationId xmlns:p14="http://schemas.microsoft.com/office/powerpoint/2010/main" val="45752188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Mail Server</a:t>
            </a:r>
            <a:endParaRPr lang="de-DE" dirty="0"/>
          </a:p>
        </p:txBody>
      </p:sp>
      <p:sp>
        <p:nvSpPr>
          <p:cNvPr id="3" name="Inhaltsplatzhalter 2"/>
          <p:cNvSpPr>
            <a:spLocks noGrp="1"/>
          </p:cNvSpPr>
          <p:nvPr>
            <p:ph idx="1"/>
          </p:nvPr>
        </p:nvSpPr>
        <p:spPr/>
        <p:txBody>
          <a:bodyPr>
            <a:normAutofit/>
          </a:bodyPr>
          <a:lstStyle/>
          <a:p>
            <a:r>
              <a:rPr lang="de-DE" dirty="0" err="1" smtClean="0"/>
              <a:t>Correct</a:t>
            </a:r>
            <a:r>
              <a:rPr lang="de-DE" dirty="0" smtClean="0"/>
              <a:t> DNS </a:t>
            </a:r>
            <a:r>
              <a:rPr lang="de-DE" dirty="0" err="1" smtClean="0"/>
              <a:t>configuration</a:t>
            </a:r>
            <a:r>
              <a:rPr lang="de-DE" dirty="0" smtClean="0"/>
              <a:t> </a:t>
            </a:r>
            <a:r>
              <a:rPr lang="de-DE" dirty="0" err="1" smtClean="0"/>
              <a:t>without</a:t>
            </a:r>
            <a:r>
              <a:rPr lang="de-DE" dirty="0" smtClean="0"/>
              <a:t> CNAMEs</a:t>
            </a:r>
          </a:p>
          <a:p>
            <a:r>
              <a:rPr lang="de-DE" dirty="0" err="1" smtClean="0"/>
              <a:t>Enable</a:t>
            </a:r>
            <a:r>
              <a:rPr lang="de-DE" dirty="0" smtClean="0"/>
              <a:t> </a:t>
            </a:r>
            <a:r>
              <a:rPr lang="de-DE" dirty="0" err="1" smtClean="0"/>
              <a:t>encryption</a:t>
            </a:r>
            <a:endParaRPr lang="de-DE" dirty="0" smtClean="0"/>
          </a:p>
          <a:p>
            <a:r>
              <a:rPr lang="de-DE" dirty="0" smtClean="0"/>
              <a:t>NO </a:t>
            </a:r>
            <a:r>
              <a:rPr lang="de-DE" dirty="0" err="1" smtClean="0"/>
              <a:t>self-signed</a:t>
            </a:r>
            <a:r>
              <a:rPr lang="de-DE" dirty="0" smtClean="0"/>
              <a:t> </a:t>
            </a:r>
            <a:r>
              <a:rPr lang="de-DE" dirty="0" err="1" smtClean="0"/>
              <a:t>certificates</a:t>
            </a:r>
            <a:endParaRPr lang="de-DE" dirty="0" smtClean="0"/>
          </a:p>
        </p:txBody>
      </p:sp>
    </p:spTree>
    <p:extLst>
      <p:ext uri="{BB962C8B-B14F-4D97-AF65-F5344CB8AC3E}">
        <p14:creationId xmlns:p14="http://schemas.microsoft.com/office/powerpoint/2010/main" val="2381537818"/>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SMTP </a:t>
            </a:r>
            <a:r>
              <a:rPr lang="de-DE" dirty="0" err="1" smtClean="0"/>
              <a:t>client</a:t>
            </a:r>
            <a:r>
              <a:rPr lang="de-DE" dirty="0" smtClean="0"/>
              <a:t> </a:t>
            </a:r>
            <a:r>
              <a:rPr lang="de-DE" dirty="0" err="1" smtClean="0"/>
              <a:t>mode</a:t>
            </a:r>
            <a:endParaRPr lang="de-DE" dirty="0"/>
          </a:p>
        </p:txBody>
      </p:sp>
      <p:sp>
        <p:nvSpPr>
          <p:cNvPr id="3" name="Inhaltsplatzhalter 2"/>
          <p:cNvSpPr>
            <a:spLocks noGrp="1"/>
          </p:cNvSpPr>
          <p:nvPr>
            <p:ph idx="1"/>
          </p:nvPr>
        </p:nvSpPr>
        <p:spPr/>
        <p:txBody>
          <a:bodyPr>
            <a:normAutofit/>
          </a:bodyPr>
          <a:lstStyle/>
          <a:p>
            <a:r>
              <a:rPr lang="de-DE" dirty="0" smtClean="0"/>
              <a:t>Hostname </a:t>
            </a:r>
            <a:r>
              <a:rPr lang="de-DE" dirty="0" err="1" smtClean="0"/>
              <a:t>used</a:t>
            </a:r>
            <a:r>
              <a:rPr lang="de-DE" dirty="0" smtClean="0"/>
              <a:t> </a:t>
            </a:r>
            <a:r>
              <a:rPr lang="de-DE" dirty="0" err="1" smtClean="0"/>
              <a:t>as</a:t>
            </a:r>
            <a:r>
              <a:rPr lang="de-DE" dirty="0" smtClean="0"/>
              <a:t> HELO must </a:t>
            </a:r>
            <a:r>
              <a:rPr lang="de-DE" dirty="0" err="1" smtClean="0"/>
              <a:t>match</a:t>
            </a:r>
            <a:r>
              <a:rPr lang="de-DE" dirty="0" smtClean="0"/>
              <a:t> </a:t>
            </a:r>
            <a:r>
              <a:rPr lang="de-DE" dirty="0" err="1" smtClean="0"/>
              <a:t>the</a:t>
            </a:r>
            <a:r>
              <a:rPr lang="de-DE" dirty="0" smtClean="0"/>
              <a:t> PTR RR</a:t>
            </a:r>
          </a:p>
          <a:p>
            <a:r>
              <a:rPr lang="de-DE" dirty="0" smtClean="0"/>
              <a:t>Setup a </a:t>
            </a:r>
            <a:r>
              <a:rPr lang="de-DE" dirty="0" err="1" smtClean="0"/>
              <a:t>client</a:t>
            </a:r>
            <a:r>
              <a:rPr lang="de-DE" dirty="0" smtClean="0"/>
              <a:t> </a:t>
            </a:r>
            <a:r>
              <a:rPr lang="de-DE" dirty="0" err="1" smtClean="0"/>
              <a:t>certificate</a:t>
            </a:r>
            <a:endParaRPr lang="de-DE" dirty="0" smtClean="0"/>
          </a:p>
          <a:p>
            <a:r>
              <a:rPr lang="de-DE" dirty="0" smtClean="0"/>
              <a:t>Common </a:t>
            </a:r>
            <a:r>
              <a:rPr lang="de-DE" dirty="0" err="1" smtClean="0"/>
              <a:t>name</a:t>
            </a:r>
            <a:r>
              <a:rPr lang="de-DE" dirty="0" smtClean="0"/>
              <a:t> </a:t>
            </a:r>
            <a:r>
              <a:rPr lang="de-DE" dirty="0" err="1" smtClean="0"/>
              <a:t>or</a:t>
            </a:r>
            <a:r>
              <a:rPr lang="de-DE" dirty="0" smtClean="0"/>
              <a:t> </a:t>
            </a:r>
            <a:r>
              <a:rPr lang="de-DE" dirty="0" err="1" smtClean="0"/>
              <a:t>alternate</a:t>
            </a:r>
            <a:r>
              <a:rPr lang="de-DE" dirty="0" smtClean="0"/>
              <a:t> </a:t>
            </a:r>
            <a:r>
              <a:rPr lang="de-DE" dirty="0" err="1" smtClean="0"/>
              <a:t>subject</a:t>
            </a:r>
            <a:r>
              <a:rPr lang="de-DE" dirty="0" smtClean="0"/>
              <a:t> </a:t>
            </a:r>
            <a:r>
              <a:rPr lang="de-DE" dirty="0" err="1" smtClean="0"/>
              <a:t>name</a:t>
            </a:r>
            <a:r>
              <a:rPr lang="de-DE" dirty="0" smtClean="0"/>
              <a:t> must </a:t>
            </a:r>
            <a:r>
              <a:rPr lang="de-DE" dirty="0" err="1" smtClean="0"/>
              <a:t>match</a:t>
            </a:r>
            <a:r>
              <a:rPr lang="de-DE" dirty="0" smtClean="0"/>
              <a:t> </a:t>
            </a:r>
            <a:r>
              <a:rPr lang="de-DE" dirty="0" err="1" smtClean="0"/>
              <a:t>the</a:t>
            </a:r>
            <a:r>
              <a:rPr lang="de-DE" dirty="0" smtClean="0"/>
              <a:t> PTR RR</a:t>
            </a:r>
          </a:p>
          <a:p>
            <a:r>
              <a:rPr lang="de-DE" dirty="0" err="1" smtClean="0"/>
              <a:t>Don‘t</a:t>
            </a:r>
            <a:r>
              <a:rPr lang="de-DE" dirty="0" smtClean="0"/>
              <a:t> </a:t>
            </a:r>
            <a:r>
              <a:rPr lang="de-DE" dirty="0" err="1" smtClean="0"/>
              <a:t>touch</a:t>
            </a:r>
            <a:r>
              <a:rPr lang="de-DE" dirty="0" smtClean="0"/>
              <a:t> </a:t>
            </a:r>
            <a:r>
              <a:rPr lang="de-DE" dirty="0" err="1" smtClean="0"/>
              <a:t>cipher</a:t>
            </a:r>
            <a:r>
              <a:rPr lang="de-DE" dirty="0" smtClean="0"/>
              <a:t> </a:t>
            </a:r>
            <a:r>
              <a:rPr lang="de-DE" dirty="0" err="1" smtClean="0"/>
              <a:t>suite</a:t>
            </a:r>
            <a:endParaRPr lang="de-DE" dirty="0" smtClean="0"/>
          </a:p>
        </p:txBody>
      </p:sp>
    </p:spTree>
    <p:extLst>
      <p:ext uri="{BB962C8B-B14F-4D97-AF65-F5344CB8AC3E}">
        <p14:creationId xmlns:p14="http://schemas.microsoft.com/office/powerpoint/2010/main" val="238153781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MSA</a:t>
            </a:r>
            <a:endParaRPr lang="de-DE" dirty="0"/>
          </a:p>
        </p:txBody>
      </p:sp>
      <p:sp>
        <p:nvSpPr>
          <p:cNvPr id="3" name="Inhaltsplatzhalter 2"/>
          <p:cNvSpPr>
            <a:spLocks noGrp="1"/>
          </p:cNvSpPr>
          <p:nvPr>
            <p:ph idx="1"/>
          </p:nvPr>
        </p:nvSpPr>
        <p:spPr/>
        <p:txBody>
          <a:bodyPr>
            <a:normAutofit/>
          </a:bodyPr>
          <a:lstStyle/>
          <a:p>
            <a:r>
              <a:rPr lang="de-DE" dirty="0" smtClean="0"/>
              <a:t>Listen on </a:t>
            </a:r>
            <a:r>
              <a:rPr lang="de-DE" dirty="0" err="1" smtClean="0"/>
              <a:t>port</a:t>
            </a:r>
            <a:r>
              <a:rPr lang="de-DE" dirty="0" smtClean="0"/>
              <a:t> 587</a:t>
            </a:r>
          </a:p>
          <a:p>
            <a:r>
              <a:rPr lang="de-DE" dirty="0" err="1" smtClean="0"/>
              <a:t>Enforce</a:t>
            </a:r>
            <a:r>
              <a:rPr lang="de-DE" dirty="0" smtClean="0"/>
              <a:t> SMTP AUTH</a:t>
            </a:r>
          </a:p>
          <a:p>
            <a:r>
              <a:rPr lang="de-DE" dirty="0" err="1" smtClean="0"/>
              <a:t>No</a:t>
            </a:r>
            <a:r>
              <a:rPr lang="de-DE" dirty="0" smtClean="0"/>
              <a:t> SMTP AUTH on </a:t>
            </a:r>
            <a:r>
              <a:rPr lang="de-DE" dirty="0" err="1" smtClean="0"/>
              <a:t>unencrypted</a:t>
            </a:r>
            <a:r>
              <a:rPr lang="de-DE" dirty="0" smtClean="0"/>
              <a:t> </a:t>
            </a:r>
            <a:r>
              <a:rPr lang="de-DE" dirty="0" err="1" smtClean="0"/>
              <a:t>connections</a:t>
            </a:r>
            <a:endParaRPr lang="de-DE" dirty="0" smtClean="0"/>
          </a:p>
          <a:p>
            <a:r>
              <a:rPr lang="de-DE" dirty="0" smtClean="0"/>
              <a:t>(</a:t>
            </a:r>
            <a:r>
              <a:rPr lang="de-DE" dirty="0" err="1" smtClean="0"/>
              <a:t>use</a:t>
            </a:r>
            <a:r>
              <a:rPr lang="de-DE" dirty="0" smtClean="0"/>
              <a:t> </a:t>
            </a:r>
            <a:r>
              <a:rPr lang="de-DE" dirty="0" err="1" smtClean="0"/>
              <a:t>recommended</a:t>
            </a:r>
            <a:r>
              <a:rPr lang="de-DE" dirty="0" smtClean="0"/>
              <a:t> </a:t>
            </a:r>
            <a:r>
              <a:rPr lang="de-DE" dirty="0" err="1" smtClean="0"/>
              <a:t>cipher</a:t>
            </a:r>
            <a:r>
              <a:rPr lang="de-DE" dirty="0" smtClean="0"/>
              <a:t> </a:t>
            </a:r>
            <a:r>
              <a:rPr lang="de-DE" dirty="0" err="1" smtClean="0"/>
              <a:t>suites</a:t>
            </a:r>
            <a:r>
              <a:rPr lang="de-DE" dirty="0" smtClean="0"/>
              <a:t>)</a:t>
            </a:r>
          </a:p>
        </p:txBody>
      </p:sp>
    </p:spTree>
    <p:extLst>
      <p:ext uri="{BB962C8B-B14F-4D97-AF65-F5344CB8AC3E}">
        <p14:creationId xmlns:p14="http://schemas.microsoft.com/office/powerpoint/2010/main" val="2487362495"/>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Postfix</a:t>
            </a:r>
            <a:r>
              <a:rPr lang="de-DE" dirty="0" smtClean="0"/>
              <a:t>:</a:t>
            </a:r>
            <a:br>
              <a:rPr lang="de-DE" dirty="0" smtClean="0"/>
            </a:br>
            <a:r>
              <a:rPr lang="de-DE" dirty="0" smtClean="0"/>
              <a:t>MX &amp; SMTP </a:t>
            </a:r>
            <a:r>
              <a:rPr lang="de-DE" dirty="0" err="1" smtClean="0"/>
              <a:t>client</a:t>
            </a:r>
            <a:endParaRPr lang="de-DE" dirty="0"/>
          </a:p>
        </p:txBody>
      </p:sp>
      <p:sp>
        <p:nvSpPr>
          <p:cNvPr id="3" name="Inhaltsplatzhalter 2"/>
          <p:cNvSpPr>
            <a:spLocks noGrp="1"/>
          </p:cNvSpPr>
          <p:nvPr>
            <p:ph idx="1"/>
          </p:nvPr>
        </p:nvSpPr>
        <p:spPr>
          <a:xfrm>
            <a:off x="1270000" y="2962614"/>
            <a:ext cx="10464800" cy="1446789"/>
          </a:xfrm>
        </p:spPr>
        <p:txBody>
          <a:bodyPr>
            <a:normAutofit fontScale="92500" lnSpcReduction="20000"/>
          </a:bodyPr>
          <a:lstStyle/>
          <a:p>
            <a:r>
              <a:rPr lang="de-DE" dirty="0" smtClean="0"/>
              <a:t>In </a:t>
            </a:r>
            <a:r>
              <a:rPr lang="de-DE" dirty="0" err="1" smtClean="0"/>
              <a:t>main.cf</a:t>
            </a:r>
            <a:endParaRPr lang="de-DE" dirty="0" smtClean="0"/>
          </a:p>
          <a:p>
            <a:pPr lvl="1"/>
            <a:r>
              <a:rPr lang="de-DE" dirty="0" err="1" smtClean="0"/>
              <a:t>Enable</a:t>
            </a:r>
            <a:r>
              <a:rPr lang="de-DE" dirty="0" smtClean="0"/>
              <a:t> </a:t>
            </a:r>
            <a:r>
              <a:rPr lang="de-DE" dirty="0" err="1" smtClean="0"/>
              <a:t>opportunistic</a:t>
            </a:r>
            <a:r>
              <a:rPr lang="de-DE" dirty="0" smtClean="0"/>
              <a:t> TLS</a:t>
            </a:r>
          </a:p>
        </p:txBody>
      </p:sp>
      <p:pic>
        <p:nvPicPr>
          <p:cNvPr id="4" name="Picture 3" descr="Screen Shot 2014-06-04 at 14.42.4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8" y="4797431"/>
            <a:ext cx="12997716" cy="4447800"/>
          </a:xfrm>
          <a:prstGeom prst="rect">
            <a:avLst/>
          </a:prstGeom>
        </p:spPr>
      </p:pic>
    </p:spTree>
    <p:extLst>
      <p:ext uri="{BB962C8B-B14F-4D97-AF65-F5344CB8AC3E}">
        <p14:creationId xmlns:p14="http://schemas.microsoft.com/office/powerpoint/2010/main" val="21467305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55782" y="0"/>
            <a:ext cx="16228870" cy="9943700"/>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Postfix</a:t>
            </a:r>
            <a:r>
              <a:rPr lang="de-DE" dirty="0" smtClean="0"/>
              <a:t>:</a:t>
            </a:r>
            <a:r>
              <a:rPr lang="de-DE" dirty="0"/>
              <a:t> </a:t>
            </a:r>
            <a:r>
              <a:rPr lang="de-DE" dirty="0" smtClean="0"/>
              <a:t>MSA</a:t>
            </a:r>
            <a:endParaRPr lang="de-DE" dirty="0"/>
          </a:p>
        </p:txBody>
      </p:sp>
      <p:sp>
        <p:nvSpPr>
          <p:cNvPr id="3" name="Inhaltsplatzhalter 2"/>
          <p:cNvSpPr>
            <a:spLocks noGrp="1"/>
          </p:cNvSpPr>
          <p:nvPr>
            <p:ph idx="1"/>
          </p:nvPr>
        </p:nvSpPr>
        <p:spPr>
          <a:xfrm>
            <a:off x="1270000" y="2692400"/>
            <a:ext cx="10464800" cy="1446789"/>
          </a:xfrm>
        </p:spPr>
        <p:txBody>
          <a:bodyPr>
            <a:normAutofit/>
          </a:bodyPr>
          <a:lstStyle/>
          <a:p>
            <a:r>
              <a:rPr lang="de-DE" dirty="0" err="1" smtClean="0"/>
              <a:t>Define</a:t>
            </a:r>
            <a:r>
              <a:rPr lang="de-DE" dirty="0" smtClean="0"/>
              <a:t> </a:t>
            </a:r>
            <a:r>
              <a:rPr lang="de-DE" dirty="0" err="1" smtClean="0"/>
              <a:t>ciper</a:t>
            </a:r>
            <a:r>
              <a:rPr lang="de-DE" dirty="0" smtClean="0"/>
              <a:t> </a:t>
            </a:r>
            <a:r>
              <a:rPr lang="de-DE" dirty="0" err="1" smtClean="0"/>
              <a:t>suite</a:t>
            </a:r>
            <a:r>
              <a:rPr lang="de-DE" dirty="0" smtClean="0"/>
              <a:t>:</a:t>
            </a:r>
          </a:p>
        </p:txBody>
      </p:sp>
      <p:pic>
        <p:nvPicPr>
          <p:cNvPr id="5" name="Picture 4" descr="Screen Shot 2014-06-04 at 14.44.2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837" y="3790417"/>
            <a:ext cx="12438157" cy="2245473"/>
          </a:xfrm>
          <a:prstGeom prst="rect">
            <a:avLst/>
          </a:prstGeom>
        </p:spPr>
      </p:pic>
      <p:sp>
        <p:nvSpPr>
          <p:cNvPr id="6" name="Inhaltsplatzhalter 2"/>
          <p:cNvSpPr txBox="1">
            <a:spLocks/>
          </p:cNvSpPr>
          <p:nvPr/>
        </p:nvSpPr>
        <p:spPr>
          <a:xfrm>
            <a:off x="1270000" y="6035890"/>
            <a:ext cx="10464800" cy="14467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889000" indent="-571500" defTabSz="584200">
              <a:spcBef>
                <a:spcPts val="2400"/>
              </a:spcBef>
              <a:buSzPct val="171000"/>
              <a:buChar char="•"/>
              <a:defRPr sz="4200">
                <a:latin typeface="+mn-lt"/>
                <a:ea typeface="+mn-ea"/>
                <a:cs typeface="+mn-cs"/>
                <a:sym typeface="Gill Sans"/>
              </a:defRPr>
            </a:lvl1pPr>
            <a:lvl2pPr marL="1333500" indent="-571500" defTabSz="584200">
              <a:spcBef>
                <a:spcPts val="2400"/>
              </a:spcBef>
              <a:buSzPct val="171000"/>
              <a:buChar char="•"/>
              <a:defRPr sz="4200">
                <a:latin typeface="+mn-lt"/>
                <a:ea typeface="+mn-ea"/>
                <a:cs typeface="+mn-cs"/>
                <a:sym typeface="Gill Sans"/>
              </a:defRPr>
            </a:lvl2pPr>
            <a:lvl3pPr marL="1778000" indent="-571500" defTabSz="584200">
              <a:spcBef>
                <a:spcPts val="2400"/>
              </a:spcBef>
              <a:buSzPct val="171000"/>
              <a:buChar char="•"/>
              <a:defRPr sz="4200">
                <a:latin typeface="+mn-lt"/>
                <a:ea typeface="+mn-ea"/>
                <a:cs typeface="+mn-cs"/>
                <a:sym typeface="Gill Sans"/>
              </a:defRPr>
            </a:lvl3pPr>
            <a:lvl4pPr marL="2222500" indent="-571500" defTabSz="584200">
              <a:spcBef>
                <a:spcPts val="2400"/>
              </a:spcBef>
              <a:buSzPct val="171000"/>
              <a:buChar char="•"/>
              <a:defRPr sz="4200">
                <a:latin typeface="+mn-lt"/>
                <a:ea typeface="+mn-ea"/>
                <a:cs typeface="+mn-cs"/>
                <a:sym typeface="Gill Sans"/>
              </a:defRPr>
            </a:lvl4pPr>
            <a:lvl5pPr marL="2667000" indent="-571500" defTabSz="584200">
              <a:spcBef>
                <a:spcPts val="2400"/>
              </a:spcBef>
              <a:buSzPct val="171000"/>
              <a:buChar char="•"/>
              <a:defRPr sz="4200">
                <a:latin typeface="+mn-lt"/>
                <a:ea typeface="+mn-ea"/>
                <a:cs typeface="+mn-cs"/>
                <a:sym typeface="Gill Sans"/>
              </a:defRPr>
            </a:lvl5pPr>
            <a:lvl6pPr marL="3022600" indent="-571500" defTabSz="584200">
              <a:spcBef>
                <a:spcPts val="2400"/>
              </a:spcBef>
              <a:buSzPct val="171000"/>
              <a:buChar char="•"/>
              <a:defRPr sz="4200">
                <a:latin typeface="+mn-lt"/>
                <a:ea typeface="+mn-ea"/>
                <a:cs typeface="+mn-cs"/>
                <a:sym typeface="Gill Sans"/>
              </a:defRPr>
            </a:lvl6pPr>
            <a:lvl7pPr marL="3378200" indent="-571500" defTabSz="584200">
              <a:spcBef>
                <a:spcPts val="2400"/>
              </a:spcBef>
              <a:buSzPct val="171000"/>
              <a:buChar char="•"/>
              <a:defRPr sz="4200">
                <a:latin typeface="+mn-lt"/>
                <a:ea typeface="+mn-ea"/>
                <a:cs typeface="+mn-cs"/>
                <a:sym typeface="Gill Sans"/>
              </a:defRPr>
            </a:lvl7pPr>
            <a:lvl8pPr marL="3733800" indent="-571500" defTabSz="584200">
              <a:spcBef>
                <a:spcPts val="2400"/>
              </a:spcBef>
              <a:buSzPct val="171000"/>
              <a:buChar char="•"/>
              <a:defRPr sz="4200">
                <a:latin typeface="+mn-lt"/>
                <a:ea typeface="+mn-ea"/>
                <a:cs typeface="+mn-cs"/>
                <a:sym typeface="Gill Sans"/>
              </a:defRPr>
            </a:lvl8pPr>
            <a:lvl9pPr marL="4089400" indent="-571500" defTabSz="584200">
              <a:spcBef>
                <a:spcPts val="2400"/>
              </a:spcBef>
              <a:buSzPct val="171000"/>
              <a:buChar char="•"/>
              <a:defRPr sz="4200">
                <a:latin typeface="+mn-lt"/>
                <a:ea typeface="+mn-ea"/>
                <a:cs typeface="+mn-cs"/>
                <a:sym typeface="Gill Sans"/>
              </a:defRPr>
            </a:lvl9pPr>
          </a:lstStyle>
          <a:p>
            <a:pPr algn="l"/>
            <a:r>
              <a:rPr lang="de-DE" dirty="0" err="1" smtClean="0"/>
              <a:t>Configure</a:t>
            </a:r>
            <a:r>
              <a:rPr lang="de-DE" dirty="0" smtClean="0"/>
              <a:t> MSA SMTP:</a:t>
            </a:r>
          </a:p>
        </p:txBody>
      </p:sp>
      <p:pic>
        <p:nvPicPr>
          <p:cNvPr id="7" name="Picture 6" descr="Screen Shot 2014-06-04 at 14.45.5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836" y="7277604"/>
            <a:ext cx="12392183" cy="1276637"/>
          </a:xfrm>
          <a:prstGeom prst="rect">
            <a:avLst/>
          </a:prstGeom>
        </p:spPr>
      </p:pic>
    </p:spTree>
    <p:extLst>
      <p:ext uri="{BB962C8B-B14F-4D97-AF65-F5344CB8AC3E}">
        <p14:creationId xmlns:p14="http://schemas.microsoft.com/office/powerpoint/2010/main" val="403298253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Tools: </a:t>
            </a:r>
            <a:r>
              <a:rPr lang="de-DE" dirty="0" err="1" smtClean="0"/>
              <a:t>ssllabs</a:t>
            </a:r>
            <a:endParaRPr lang="de-DE" dirty="0"/>
          </a:p>
        </p:txBody>
      </p:sp>
      <p:pic>
        <p:nvPicPr>
          <p:cNvPr id="6" name="Inhaltsplatzhalter 5"/>
          <p:cNvPicPr>
            <a:picLocks noGrp="1" noChangeAspect="1"/>
          </p:cNvPicPr>
          <p:nvPr>
            <p:ph idx="1"/>
          </p:nvPr>
        </p:nvPicPr>
        <p:blipFill>
          <a:blip r:embed="rId3"/>
          <a:srcRect l="-13932" r="-13932"/>
          <a:stretch>
            <a:fillRect/>
          </a:stretch>
        </p:blipFill>
        <p:spPr>
          <a:xfrm>
            <a:off x="1" y="2075031"/>
            <a:ext cx="13099100" cy="7153635"/>
          </a:xfrm>
        </p:spPr>
      </p:pic>
    </p:spTree>
    <p:extLst>
      <p:ext uri="{BB962C8B-B14F-4D97-AF65-F5344CB8AC3E}">
        <p14:creationId xmlns:p14="http://schemas.microsoft.com/office/powerpoint/2010/main" val="2403652219"/>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270000" y="33867"/>
            <a:ext cx="10464800" cy="2438400"/>
          </a:xfrm>
        </p:spPr>
        <p:txBody>
          <a:bodyPr/>
          <a:lstStyle/>
          <a:p>
            <a:r>
              <a:rPr lang="de-DE" dirty="0" err="1"/>
              <a:t>s</a:t>
            </a:r>
            <a:r>
              <a:rPr lang="de-DE" dirty="0" err="1" smtClean="0"/>
              <a:t>sllabs</a:t>
            </a:r>
            <a:r>
              <a:rPr lang="de-DE" dirty="0" smtClean="0"/>
              <a:t> (2)</a:t>
            </a:r>
            <a:endParaRPr lang="de-DE" dirty="0"/>
          </a:p>
        </p:txBody>
      </p:sp>
      <p:pic>
        <p:nvPicPr>
          <p:cNvPr id="4" name="Bild 3"/>
          <p:cNvPicPr>
            <a:picLocks noChangeAspect="1"/>
          </p:cNvPicPr>
          <p:nvPr/>
        </p:nvPicPr>
        <p:blipFill>
          <a:blip r:embed="rId2"/>
          <a:stretch>
            <a:fillRect/>
          </a:stretch>
        </p:blipFill>
        <p:spPr>
          <a:xfrm>
            <a:off x="808124" y="1817037"/>
            <a:ext cx="11388553" cy="7629335"/>
          </a:xfrm>
          <a:prstGeom prst="rect">
            <a:avLst/>
          </a:prstGeom>
        </p:spPr>
      </p:pic>
    </p:spTree>
    <p:extLst>
      <p:ext uri="{BB962C8B-B14F-4D97-AF65-F5344CB8AC3E}">
        <p14:creationId xmlns:p14="http://schemas.microsoft.com/office/powerpoint/2010/main" val="2727977266"/>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Ssllabs</a:t>
            </a:r>
            <a:r>
              <a:rPr lang="de-DE" dirty="0" smtClean="0"/>
              <a:t> (3)</a:t>
            </a:r>
            <a:endParaRPr lang="de-DE" dirty="0"/>
          </a:p>
        </p:txBody>
      </p:sp>
      <p:pic>
        <p:nvPicPr>
          <p:cNvPr id="4" name="Bild 3"/>
          <p:cNvPicPr>
            <a:picLocks noChangeAspect="1"/>
          </p:cNvPicPr>
          <p:nvPr/>
        </p:nvPicPr>
        <p:blipFill>
          <a:blip r:embed="rId2"/>
          <a:stretch>
            <a:fillRect/>
          </a:stretch>
        </p:blipFill>
        <p:spPr>
          <a:xfrm>
            <a:off x="523805" y="0"/>
            <a:ext cx="11931254" cy="9753600"/>
          </a:xfrm>
          <a:prstGeom prst="rect">
            <a:avLst/>
          </a:prstGeom>
        </p:spPr>
      </p:pic>
    </p:spTree>
    <p:extLst>
      <p:ext uri="{BB962C8B-B14F-4D97-AF65-F5344CB8AC3E}">
        <p14:creationId xmlns:p14="http://schemas.microsoft.com/office/powerpoint/2010/main" val="213056107"/>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Conclusion</a:t>
            </a:r>
            <a:endParaRPr lang="en-US" dirty="0"/>
          </a:p>
        </p:txBody>
      </p:sp>
      <p:pic>
        <p:nvPicPr>
          <p:cNvPr id="2" name="Picture 1"/>
          <p:cNvPicPr>
            <a:picLocks noChangeAspect="1"/>
          </p:cNvPicPr>
          <p:nvPr/>
        </p:nvPicPr>
        <p:blipFill>
          <a:blip r:embed="rId2"/>
          <a:stretch>
            <a:fillRect/>
          </a:stretch>
        </p:blipFill>
        <p:spPr>
          <a:xfrm>
            <a:off x="1961388" y="698609"/>
            <a:ext cx="9208972" cy="6906729"/>
          </a:xfrm>
          <a:prstGeom prst="rect">
            <a:avLst/>
          </a:prstGeom>
        </p:spPr>
      </p:pic>
    </p:spTree>
    <p:extLst>
      <p:ext uri="{BB962C8B-B14F-4D97-AF65-F5344CB8AC3E}">
        <p14:creationId xmlns:p14="http://schemas.microsoft.com/office/powerpoint/2010/main" val="1252910968"/>
      </p:ext>
    </p:extLst>
  </p:cSld>
  <p:clrMapOvr>
    <a:masterClrMapping/>
  </p:clrMapOvr>
  <p:transition xmlns:p14="http://schemas.microsoft.com/office/powerpoint/2010/mai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prstGeom prst="rect">
            <a:avLst/>
          </a:prstGeom>
        </p:spPr>
        <p:txBody>
          <a:bodyPr/>
          <a:lstStyle/>
          <a:p>
            <a:pPr lvl="0">
              <a:defRPr sz="1800"/>
            </a:pPr>
            <a:r>
              <a:rPr sz="8400" dirty="0" smtClean="0"/>
              <a:t>Futur</a:t>
            </a:r>
            <a:r>
              <a:rPr lang="en-US" sz="8400" dirty="0" smtClean="0"/>
              <a:t>e</a:t>
            </a:r>
            <a:r>
              <a:rPr sz="8400" dirty="0" smtClean="0"/>
              <a:t> </a:t>
            </a:r>
            <a:r>
              <a:rPr lang="en-US" sz="8400" dirty="0" smtClean="0"/>
              <a:t>i</a:t>
            </a:r>
            <a:r>
              <a:rPr sz="8400" dirty="0" smtClean="0"/>
              <a:t>dea</a:t>
            </a:r>
            <a:r>
              <a:rPr lang="en-US" sz="8400" dirty="0" smtClean="0"/>
              <a:t>s</a:t>
            </a:r>
            <a:endParaRPr sz="8400" dirty="0"/>
          </a:p>
        </p:txBody>
      </p:sp>
      <p:sp>
        <p:nvSpPr>
          <p:cNvPr id="178" name="Shape 178"/>
          <p:cNvSpPr>
            <a:spLocks noGrp="1"/>
          </p:cNvSpPr>
          <p:nvPr>
            <p:ph type="body" idx="1"/>
          </p:nvPr>
        </p:nvSpPr>
        <p:spPr>
          <a:prstGeom prst="rect">
            <a:avLst/>
          </a:prstGeom>
        </p:spPr>
        <p:txBody>
          <a:bodyPr/>
          <a:lstStyle/>
          <a:p>
            <a:pPr lvl="0">
              <a:defRPr sz="1800"/>
            </a:pPr>
            <a:r>
              <a:rPr sz="4200" dirty="0"/>
              <a:t>Configuration Generator (online)</a:t>
            </a:r>
          </a:p>
          <a:p>
            <a:pPr lvl="0">
              <a:defRPr sz="1800"/>
            </a:pPr>
            <a:r>
              <a:rPr sz="4200" dirty="0" smtClean="0"/>
              <a:t>Other tools</a:t>
            </a:r>
            <a:endParaRPr lang="nl-BE" dirty="0"/>
          </a:p>
          <a:p>
            <a:pPr lvl="0">
              <a:defRPr sz="1800"/>
            </a:pPr>
            <a:r>
              <a:rPr lang="nl-BE" sz="4200" dirty="0" smtClean="0"/>
              <a:t>Other protocols</a:t>
            </a:r>
          </a:p>
        </p:txBody>
      </p:sp>
    </p:spTree>
  </p:cSld>
  <p:clrMapOvr>
    <a:masterClrMapping/>
  </p:clrMapOvr>
  <p:transition xmlns:p14="http://schemas.microsoft.com/office/powerpoint/2010/mai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Current</a:t>
            </a:r>
            <a:r>
              <a:rPr lang="de-DE" dirty="0" smtClean="0"/>
              <a:t> </a:t>
            </a:r>
            <a:r>
              <a:rPr lang="de-DE" dirty="0" err="1" smtClean="0"/>
              <a:t>state</a:t>
            </a:r>
            <a:r>
              <a:rPr lang="de-DE" dirty="0" smtClean="0"/>
              <a:t> </a:t>
            </a:r>
            <a:r>
              <a:rPr lang="de-DE" dirty="0" err="1" smtClean="0"/>
              <a:t>as</a:t>
            </a:r>
            <a:r>
              <a:rPr lang="de-DE" dirty="0" smtClean="0"/>
              <a:t> of 2014/05/31</a:t>
            </a:r>
            <a:endParaRPr lang="de-DE" dirty="0"/>
          </a:p>
        </p:txBody>
      </p:sp>
      <p:sp>
        <p:nvSpPr>
          <p:cNvPr id="3" name="Inhaltsplatzhalter 2"/>
          <p:cNvSpPr>
            <a:spLocks noGrp="1"/>
          </p:cNvSpPr>
          <p:nvPr>
            <p:ph idx="1"/>
          </p:nvPr>
        </p:nvSpPr>
        <p:spPr/>
        <p:txBody>
          <a:bodyPr/>
          <a:lstStyle/>
          <a:p>
            <a:pPr>
              <a:buFont typeface="Wingdings" charset="2"/>
              <a:buChar char="ü"/>
            </a:pPr>
            <a:r>
              <a:rPr lang="de-DE" dirty="0" smtClean="0"/>
              <a:t>Solid </a:t>
            </a:r>
            <a:r>
              <a:rPr lang="de-DE" dirty="0" err="1" smtClean="0"/>
              <a:t>basis</a:t>
            </a:r>
            <a:r>
              <a:rPr lang="de-DE" dirty="0" smtClean="0"/>
              <a:t> </a:t>
            </a:r>
            <a:r>
              <a:rPr lang="de-DE" dirty="0" err="1" smtClean="0"/>
              <a:t>with</a:t>
            </a:r>
            <a:r>
              <a:rPr lang="de-DE" dirty="0" smtClean="0"/>
              <a:t> Variant (A) </a:t>
            </a:r>
            <a:r>
              <a:rPr lang="de-DE" dirty="0" err="1" smtClean="0"/>
              <a:t>and</a:t>
            </a:r>
            <a:r>
              <a:rPr lang="de-DE" dirty="0" smtClean="0"/>
              <a:t> (B)</a:t>
            </a:r>
          </a:p>
          <a:p>
            <a:pPr>
              <a:buFont typeface="Wingdings" charset="2"/>
              <a:buChar char="ü"/>
            </a:pPr>
            <a:r>
              <a:rPr lang="de-DE" dirty="0" smtClean="0"/>
              <a:t>Public </a:t>
            </a:r>
            <a:r>
              <a:rPr lang="de-DE" dirty="0" err="1" smtClean="0"/>
              <a:t>draft</a:t>
            </a:r>
            <a:r>
              <a:rPr lang="de-DE" dirty="0" smtClean="0"/>
              <a:t> was </a:t>
            </a:r>
            <a:r>
              <a:rPr lang="de-DE" dirty="0" err="1" smtClean="0"/>
              <a:t>widely</a:t>
            </a:r>
            <a:r>
              <a:rPr lang="de-DE" dirty="0" smtClean="0"/>
              <a:t> </a:t>
            </a:r>
            <a:r>
              <a:rPr lang="de-DE" dirty="0" err="1" smtClean="0"/>
              <a:t>presented</a:t>
            </a:r>
            <a:r>
              <a:rPr lang="de-DE" dirty="0" smtClean="0"/>
              <a:t> </a:t>
            </a:r>
            <a:r>
              <a:rPr lang="de-DE" dirty="0" err="1" smtClean="0"/>
              <a:t>at</a:t>
            </a:r>
            <a:r>
              <a:rPr lang="de-DE" dirty="0" smtClean="0"/>
              <a:t> </a:t>
            </a:r>
            <a:r>
              <a:rPr lang="de-DE" dirty="0" err="1" smtClean="0"/>
              <a:t>the</a:t>
            </a:r>
            <a:r>
              <a:rPr lang="de-DE" dirty="0" smtClean="0"/>
              <a:t> CCC, RIPE </a:t>
            </a:r>
            <a:r>
              <a:rPr lang="de-DE" dirty="0" err="1" smtClean="0"/>
              <a:t>meeting</a:t>
            </a:r>
            <a:r>
              <a:rPr lang="de-DE" dirty="0" smtClean="0"/>
              <a:t>, IETF </a:t>
            </a:r>
            <a:r>
              <a:rPr lang="de-DE" dirty="0" err="1" smtClean="0"/>
              <a:t>Strint</a:t>
            </a:r>
            <a:r>
              <a:rPr lang="de-DE" dirty="0" smtClean="0"/>
              <a:t> </a:t>
            </a:r>
            <a:r>
              <a:rPr lang="de-DE" dirty="0" err="1" smtClean="0"/>
              <a:t>workshop</a:t>
            </a:r>
            <a:r>
              <a:rPr lang="de-DE" dirty="0" smtClean="0"/>
              <a:t>, </a:t>
            </a:r>
            <a:r>
              <a:rPr lang="de-DE" dirty="0" err="1" smtClean="0"/>
              <a:t>Linuxdays</a:t>
            </a:r>
            <a:r>
              <a:rPr lang="de-DE" dirty="0" smtClean="0"/>
              <a:t>, ..., M3AAWG</a:t>
            </a:r>
          </a:p>
          <a:p>
            <a:r>
              <a:rPr lang="de-DE" dirty="0" err="1" smtClean="0"/>
              <a:t>Section</a:t>
            </a:r>
            <a:r>
              <a:rPr lang="de-DE" dirty="0" smtClean="0"/>
              <a:t> „</a:t>
            </a:r>
            <a:r>
              <a:rPr lang="de-DE" dirty="0" err="1" smtClean="0"/>
              <a:t>cipher</a:t>
            </a:r>
            <a:r>
              <a:rPr lang="de-DE" dirty="0" smtClean="0"/>
              <a:t> </a:t>
            </a:r>
            <a:r>
              <a:rPr lang="de-DE" dirty="0" err="1" smtClean="0"/>
              <a:t>suites</a:t>
            </a:r>
            <a:r>
              <a:rPr lang="de-DE" dirty="0" smtClean="0"/>
              <a:t>“ still a </a:t>
            </a:r>
            <a:r>
              <a:rPr lang="de-DE" dirty="0" err="1" smtClean="0"/>
              <a:t>bit</a:t>
            </a:r>
            <a:r>
              <a:rPr lang="de-DE" dirty="0" smtClean="0"/>
              <a:t> </a:t>
            </a:r>
            <a:r>
              <a:rPr lang="de-DE" dirty="0" err="1" smtClean="0"/>
              <a:t>messy</a:t>
            </a:r>
            <a:r>
              <a:rPr lang="de-DE" dirty="0" smtClean="0"/>
              <a:t>, </a:t>
            </a:r>
            <a:r>
              <a:rPr lang="de-DE" dirty="0" err="1" smtClean="0"/>
              <a:t>needs</a:t>
            </a:r>
            <a:r>
              <a:rPr lang="de-DE" dirty="0" smtClean="0"/>
              <a:t> </a:t>
            </a:r>
            <a:r>
              <a:rPr lang="de-DE" dirty="0" err="1" smtClean="0"/>
              <a:t>more</a:t>
            </a:r>
            <a:r>
              <a:rPr lang="de-DE" dirty="0" smtClean="0"/>
              <a:t> </a:t>
            </a:r>
            <a:r>
              <a:rPr lang="de-DE" dirty="0" err="1" smtClean="0"/>
              <a:t>work</a:t>
            </a:r>
            <a:endParaRPr lang="de-DE" dirty="0" smtClean="0"/>
          </a:p>
          <a:p>
            <a:r>
              <a:rPr lang="de-DE" dirty="0" smtClean="0"/>
              <a:t>Need </a:t>
            </a:r>
            <a:r>
              <a:rPr lang="de-DE" dirty="0" err="1" smtClean="0"/>
              <a:t>to</a:t>
            </a:r>
            <a:r>
              <a:rPr lang="de-DE" dirty="0" smtClean="0"/>
              <a:t> </a:t>
            </a:r>
            <a:r>
              <a:rPr lang="de-DE" dirty="0" err="1" smtClean="0"/>
              <a:t>convert</a:t>
            </a:r>
            <a:r>
              <a:rPr lang="de-DE" dirty="0" smtClean="0"/>
              <a:t> </a:t>
            </a:r>
            <a:r>
              <a:rPr lang="de-DE" dirty="0" err="1" smtClean="0"/>
              <a:t>to</a:t>
            </a:r>
            <a:r>
              <a:rPr lang="de-DE" dirty="0" smtClean="0"/>
              <a:t> HTML</a:t>
            </a:r>
            <a:endParaRPr lang="de-DE" dirty="0"/>
          </a:p>
        </p:txBody>
      </p:sp>
    </p:spTree>
    <p:extLst>
      <p:ext uri="{BB962C8B-B14F-4D97-AF65-F5344CB8AC3E}">
        <p14:creationId xmlns:p14="http://schemas.microsoft.com/office/powerpoint/2010/main" val="3274544868"/>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270000" y="254000"/>
            <a:ext cx="10464800" cy="1537981"/>
          </a:xfrm>
        </p:spPr>
        <p:txBody>
          <a:bodyPr>
            <a:normAutofit/>
          </a:bodyPr>
          <a:lstStyle/>
          <a:p>
            <a:r>
              <a:rPr lang="de-DE" dirty="0" err="1" smtClean="0"/>
              <a:t>How</a:t>
            </a:r>
            <a:r>
              <a:rPr lang="de-DE" dirty="0" smtClean="0"/>
              <a:t> </a:t>
            </a:r>
            <a:r>
              <a:rPr lang="de-DE" dirty="0" err="1" smtClean="0"/>
              <a:t>to</a:t>
            </a:r>
            <a:r>
              <a:rPr lang="de-DE" dirty="0" smtClean="0"/>
              <a:t> </a:t>
            </a:r>
            <a:r>
              <a:rPr lang="de-DE" dirty="0" err="1" smtClean="0"/>
              <a:t>participate</a:t>
            </a:r>
            <a:endParaRPr lang="de-DE" dirty="0"/>
          </a:p>
        </p:txBody>
      </p:sp>
      <p:sp>
        <p:nvSpPr>
          <p:cNvPr id="3" name="Inhaltsplatzhalter 2"/>
          <p:cNvSpPr>
            <a:spLocks noGrp="1"/>
          </p:cNvSpPr>
          <p:nvPr>
            <p:ph idx="1"/>
          </p:nvPr>
        </p:nvSpPr>
        <p:spPr>
          <a:xfrm>
            <a:off x="1270000" y="2867370"/>
            <a:ext cx="10464800" cy="5715000"/>
          </a:xfrm>
        </p:spPr>
        <p:txBody>
          <a:bodyPr>
            <a:noAutofit/>
          </a:bodyPr>
          <a:lstStyle/>
          <a:p>
            <a:pPr marL="571500">
              <a:lnSpc>
                <a:spcPct val="90000"/>
              </a:lnSpc>
            </a:pPr>
            <a:r>
              <a:rPr lang="de-DE" sz="3200" dirty="0" err="1" smtClean="0"/>
              <a:t>We</a:t>
            </a:r>
            <a:r>
              <a:rPr lang="de-DE" sz="3200" dirty="0" smtClean="0"/>
              <a:t> </a:t>
            </a:r>
            <a:r>
              <a:rPr lang="de-DE" sz="3200" dirty="0" err="1" smtClean="0"/>
              <a:t>need</a:t>
            </a:r>
            <a:r>
              <a:rPr lang="de-DE" sz="3200" dirty="0" smtClean="0"/>
              <a:t>: </a:t>
            </a:r>
            <a:r>
              <a:rPr lang="de-DE" sz="3200" dirty="0" err="1" smtClean="0"/>
              <a:t>cryptologists</a:t>
            </a:r>
            <a:r>
              <a:rPr lang="de-DE" sz="3200" dirty="0" smtClean="0"/>
              <a:t>, sysadmins, </a:t>
            </a:r>
            <a:r>
              <a:rPr lang="de-DE" sz="3200" dirty="0" err="1" smtClean="0"/>
              <a:t>hackers</a:t>
            </a:r>
            <a:endParaRPr lang="de-DE" sz="3200" dirty="0" smtClean="0"/>
          </a:p>
          <a:p>
            <a:pPr marL="571500">
              <a:lnSpc>
                <a:spcPct val="90000"/>
              </a:lnSpc>
            </a:pPr>
            <a:r>
              <a:rPr lang="de-DE" sz="3200" dirty="0" smtClean="0"/>
              <a:t>Read </a:t>
            </a:r>
            <a:r>
              <a:rPr lang="de-DE" sz="3200" dirty="0" err="1" smtClean="0"/>
              <a:t>the</a:t>
            </a:r>
            <a:r>
              <a:rPr lang="de-DE" sz="3200" dirty="0" smtClean="0"/>
              <a:t> </a:t>
            </a:r>
            <a:r>
              <a:rPr lang="de-DE" sz="3200" dirty="0" err="1" smtClean="0"/>
              <a:t>document</a:t>
            </a:r>
            <a:r>
              <a:rPr lang="de-DE" sz="3200" dirty="0" smtClean="0"/>
              <a:t>, find </a:t>
            </a:r>
            <a:r>
              <a:rPr lang="de-DE" sz="3200" dirty="0" err="1" smtClean="0"/>
              <a:t>bugs</a:t>
            </a:r>
            <a:endParaRPr lang="de-DE" sz="3200" dirty="0" smtClean="0"/>
          </a:p>
          <a:p>
            <a:pPr marL="571500">
              <a:lnSpc>
                <a:spcPct val="90000"/>
              </a:lnSpc>
            </a:pPr>
            <a:r>
              <a:rPr lang="de-DE" sz="3200" dirty="0" err="1" smtClean="0"/>
              <a:t>Subscribe</a:t>
            </a:r>
            <a:r>
              <a:rPr lang="de-DE" sz="3200" dirty="0" smtClean="0"/>
              <a:t> </a:t>
            </a:r>
            <a:r>
              <a:rPr lang="de-DE" sz="3200" dirty="0" err="1" smtClean="0"/>
              <a:t>to</a:t>
            </a:r>
            <a:r>
              <a:rPr lang="de-DE" sz="3200" dirty="0" smtClean="0"/>
              <a:t> </a:t>
            </a:r>
            <a:r>
              <a:rPr lang="de-DE" sz="3200" dirty="0" err="1" smtClean="0"/>
              <a:t>the</a:t>
            </a:r>
            <a:r>
              <a:rPr lang="de-DE" sz="3200" dirty="0" smtClean="0"/>
              <a:t> </a:t>
            </a:r>
            <a:r>
              <a:rPr lang="de-DE" sz="3200" dirty="0" err="1" smtClean="0"/>
              <a:t>mailing</a:t>
            </a:r>
            <a:r>
              <a:rPr lang="de-DE" sz="3200" dirty="0" smtClean="0"/>
              <a:t> </a:t>
            </a:r>
            <a:r>
              <a:rPr lang="de-DE" sz="3200" dirty="0" err="1" smtClean="0"/>
              <a:t>list</a:t>
            </a:r>
            <a:endParaRPr lang="de-DE" sz="3200" dirty="0" smtClean="0"/>
          </a:p>
          <a:p>
            <a:pPr marL="571500">
              <a:lnSpc>
                <a:spcPct val="90000"/>
              </a:lnSpc>
            </a:pPr>
            <a:r>
              <a:rPr lang="de-DE" sz="3200" dirty="0" err="1" smtClean="0"/>
              <a:t>Understand</a:t>
            </a:r>
            <a:r>
              <a:rPr lang="de-DE" sz="3200" dirty="0" smtClean="0"/>
              <a:t> </a:t>
            </a:r>
            <a:r>
              <a:rPr lang="de-DE" sz="3200" dirty="0" err="1" smtClean="0"/>
              <a:t>the</a:t>
            </a:r>
            <a:r>
              <a:rPr lang="de-DE" sz="3200" dirty="0" smtClean="0"/>
              <a:t> </a:t>
            </a:r>
            <a:r>
              <a:rPr lang="de-DE" sz="3200" dirty="0" err="1" smtClean="0"/>
              <a:t>cipher</a:t>
            </a:r>
            <a:r>
              <a:rPr lang="de-DE" sz="3200" dirty="0" smtClean="0"/>
              <a:t> </a:t>
            </a:r>
            <a:r>
              <a:rPr lang="de-DE" sz="3200" dirty="0" err="1" smtClean="0"/>
              <a:t>strings</a:t>
            </a:r>
            <a:r>
              <a:rPr lang="de-DE" sz="3200" dirty="0" smtClean="0"/>
              <a:t> Variant (A) </a:t>
            </a:r>
            <a:r>
              <a:rPr lang="de-DE" sz="3200" dirty="0" err="1" smtClean="0"/>
              <a:t>and</a:t>
            </a:r>
            <a:r>
              <a:rPr lang="de-DE" sz="3200" dirty="0" smtClean="0"/>
              <a:t> (B) </a:t>
            </a:r>
            <a:r>
              <a:rPr lang="de-DE" sz="3200" dirty="0" err="1" smtClean="0"/>
              <a:t>before</a:t>
            </a:r>
            <a:r>
              <a:rPr lang="de-DE" sz="3200" dirty="0" smtClean="0"/>
              <a:t> </a:t>
            </a:r>
            <a:r>
              <a:rPr lang="de-DE" sz="3200" dirty="0" err="1" smtClean="0"/>
              <a:t>proposing</a:t>
            </a:r>
            <a:r>
              <a:rPr lang="de-DE" sz="3200" dirty="0" smtClean="0"/>
              <a:t> </a:t>
            </a:r>
            <a:r>
              <a:rPr lang="de-DE" sz="3200" dirty="0" err="1" smtClean="0"/>
              <a:t>some</a:t>
            </a:r>
            <a:r>
              <a:rPr lang="de-DE" sz="3200" dirty="0" smtClean="0"/>
              <a:t> </a:t>
            </a:r>
            <a:r>
              <a:rPr lang="de-DE" sz="3200" dirty="0" err="1" smtClean="0"/>
              <a:t>changes</a:t>
            </a:r>
            <a:endParaRPr lang="de-DE" sz="3200" dirty="0" smtClean="0"/>
          </a:p>
          <a:p>
            <a:pPr marL="571500">
              <a:lnSpc>
                <a:spcPct val="90000"/>
              </a:lnSpc>
            </a:pPr>
            <a:r>
              <a:rPr lang="de-DE" sz="3200" dirty="0" err="1" smtClean="0"/>
              <a:t>If</a:t>
            </a:r>
            <a:r>
              <a:rPr lang="de-DE" sz="3200" dirty="0" smtClean="0"/>
              <a:t> </a:t>
            </a:r>
            <a:r>
              <a:rPr lang="de-DE" sz="3200" dirty="0" err="1" smtClean="0"/>
              <a:t>you</a:t>
            </a:r>
            <a:r>
              <a:rPr lang="de-DE" sz="3200" dirty="0" smtClean="0"/>
              <a:t> </a:t>
            </a:r>
            <a:r>
              <a:rPr lang="de-DE" sz="3200" dirty="0" err="1" smtClean="0"/>
              <a:t>add</a:t>
            </a:r>
            <a:r>
              <a:rPr lang="de-DE" sz="3200" dirty="0" smtClean="0"/>
              <a:t> </a:t>
            </a:r>
            <a:r>
              <a:rPr lang="de-DE" sz="3200" dirty="0" err="1" smtClean="0"/>
              <a:t>content</a:t>
            </a:r>
            <a:r>
              <a:rPr lang="de-DE" sz="3200" dirty="0" smtClean="0"/>
              <a:t> </a:t>
            </a:r>
            <a:r>
              <a:rPr lang="de-DE" sz="3200" dirty="0" err="1" smtClean="0"/>
              <a:t>to</a:t>
            </a:r>
            <a:r>
              <a:rPr lang="de-DE" sz="3200" dirty="0" smtClean="0"/>
              <a:t> a </a:t>
            </a:r>
            <a:r>
              <a:rPr lang="de-DE" sz="3200" dirty="0" err="1" smtClean="0"/>
              <a:t>subsection</a:t>
            </a:r>
            <a:r>
              <a:rPr lang="de-DE" sz="3200" dirty="0" smtClean="0"/>
              <a:t>, </a:t>
            </a:r>
            <a:r>
              <a:rPr lang="de-DE" sz="3200" dirty="0" err="1" smtClean="0"/>
              <a:t>make</a:t>
            </a:r>
            <a:r>
              <a:rPr lang="de-DE" sz="3200" dirty="0" smtClean="0"/>
              <a:t> a sample </a:t>
            </a:r>
            <a:r>
              <a:rPr lang="de-DE" sz="3200" dirty="0" err="1" smtClean="0"/>
              <a:t>config</a:t>
            </a:r>
            <a:r>
              <a:rPr lang="de-DE" sz="3200" dirty="0" smtClean="0"/>
              <a:t> </a:t>
            </a:r>
            <a:r>
              <a:rPr lang="de-DE" sz="3200" dirty="0" err="1" smtClean="0"/>
              <a:t>with</a:t>
            </a:r>
            <a:r>
              <a:rPr lang="de-DE" sz="3200" dirty="0" smtClean="0"/>
              <a:t> variant (B)</a:t>
            </a:r>
          </a:p>
          <a:p>
            <a:pPr marL="571500">
              <a:lnSpc>
                <a:spcPct val="90000"/>
              </a:lnSpc>
            </a:pPr>
            <a:r>
              <a:rPr lang="de-DE" sz="3200" dirty="0" err="1" smtClean="0"/>
              <a:t>Git</a:t>
            </a:r>
            <a:r>
              <a:rPr lang="de-DE" sz="3200" dirty="0" smtClean="0"/>
              <a:t> </a:t>
            </a:r>
            <a:r>
              <a:rPr lang="de-DE" sz="3200" dirty="0" err="1" smtClean="0"/>
              <a:t>repo</a:t>
            </a:r>
            <a:r>
              <a:rPr lang="de-DE" sz="3200" dirty="0" smtClean="0"/>
              <a:t> </a:t>
            </a:r>
            <a:r>
              <a:rPr lang="de-DE" sz="3200" dirty="0" err="1" smtClean="0"/>
              <a:t>is</a:t>
            </a:r>
            <a:r>
              <a:rPr lang="de-DE" sz="3200" dirty="0" smtClean="0"/>
              <a:t> </a:t>
            </a:r>
            <a:r>
              <a:rPr lang="de-DE" sz="3200" dirty="0" err="1" smtClean="0"/>
              <a:t>world-readable</a:t>
            </a:r>
            <a:endParaRPr lang="de-DE" sz="3200" dirty="0" smtClean="0"/>
          </a:p>
          <a:p>
            <a:pPr marL="571500">
              <a:lnSpc>
                <a:spcPct val="90000"/>
              </a:lnSpc>
            </a:pPr>
            <a:r>
              <a:rPr lang="de-DE" sz="3200" dirty="0" err="1" smtClean="0"/>
              <a:t>We</a:t>
            </a:r>
            <a:r>
              <a:rPr lang="de-DE" sz="3200" dirty="0" smtClean="0"/>
              <a:t> </a:t>
            </a:r>
            <a:r>
              <a:rPr lang="de-DE" sz="3200" dirty="0" err="1" smtClean="0"/>
              <a:t>need</a:t>
            </a:r>
            <a:r>
              <a:rPr lang="de-DE" sz="3200" dirty="0" smtClean="0"/>
              <a:t>: </a:t>
            </a:r>
          </a:p>
          <a:p>
            <a:pPr marL="1140451" lvl="1">
              <a:lnSpc>
                <a:spcPct val="90000"/>
              </a:lnSpc>
            </a:pPr>
            <a:r>
              <a:rPr lang="de-DE" sz="3200" dirty="0" smtClean="0"/>
              <a:t>Add </a:t>
            </a:r>
            <a:r>
              <a:rPr lang="de-DE" sz="3200" dirty="0" err="1" smtClean="0"/>
              <a:t>content</a:t>
            </a:r>
            <a:r>
              <a:rPr lang="de-DE" sz="3200" dirty="0" smtClean="0"/>
              <a:t> </a:t>
            </a:r>
            <a:r>
              <a:rPr lang="de-DE" sz="3200" dirty="0" err="1" smtClean="0"/>
              <a:t>to</a:t>
            </a:r>
            <a:r>
              <a:rPr lang="de-DE" sz="3200" dirty="0" smtClean="0"/>
              <a:t> an </a:t>
            </a:r>
            <a:r>
              <a:rPr lang="de-DE" sz="3200" dirty="0" err="1" smtClean="0"/>
              <a:t>subsection</a:t>
            </a:r>
            <a:r>
              <a:rPr lang="de-DE" sz="3200" dirty="0" smtClean="0"/>
              <a:t> </a:t>
            </a:r>
            <a:r>
              <a:rPr lang="de-DE" sz="3200" dirty="0" err="1" smtClean="0"/>
              <a:t>from</a:t>
            </a:r>
            <a:r>
              <a:rPr lang="de-DE" sz="3200" dirty="0" smtClean="0"/>
              <a:t> </a:t>
            </a:r>
            <a:r>
              <a:rPr lang="de-DE" sz="3200" dirty="0" err="1" smtClean="0"/>
              <a:t>the</a:t>
            </a:r>
            <a:r>
              <a:rPr lang="de-DE" sz="3200" dirty="0" smtClean="0"/>
              <a:t> TODO </a:t>
            </a:r>
            <a:r>
              <a:rPr lang="de-DE" sz="3200" dirty="0" err="1" smtClean="0"/>
              <a:t>list</a:t>
            </a:r>
            <a:r>
              <a:rPr lang="de-DE" sz="3200" dirty="0" smtClean="0"/>
              <a:t> </a:t>
            </a:r>
            <a:br>
              <a:rPr lang="de-DE" sz="3200" dirty="0" smtClean="0"/>
            </a:br>
            <a:r>
              <a:rPr lang="de-DE" sz="3200" dirty="0" smtClean="0">
                <a:sym typeface="Wingdings"/>
              </a:rPr>
              <a:t> send </a:t>
            </a:r>
            <a:r>
              <a:rPr lang="de-DE" sz="3200" dirty="0" err="1" smtClean="0">
                <a:sym typeface="Wingdings"/>
              </a:rPr>
              <a:t>us</a:t>
            </a:r>
            <a:r>
              <a:rPr lang="de-DE" sz="3200" dirty="0" smtClean="0">
                <a:sym typeface="Wingdings"/>
              </a:rPr>
              <a:t> </a:t>
            </a:r>
            <a:r>
              <a:rPr lang="de-DE" sz="3200" dirty="0" err="1" smtClean="0">
                <a:sym typeface="Wingdings"/>
              </a:rPr>
              <a:t>diffs</a:t>
            </a:r>
            <a:endParaRPr lang="de-DE" sz="3200" dirty="0" smtClean="0"/>
          </a:p>
          <a:p>
            <a:pPr marL="1140451" lvl="1">
              <a:lnSpc>
                <a:spcPct val="90000"/>
              </a:lnSpc>
            </a:pPr>
            <a:r>
              <a:rPr lang="de-DE" sz="3200" b="1" dirty="0" err="1" smtClean="0">
                <a:solidFill>
                  <a:srgbClr val="008000"/>
                </a:solidFill>
              </a:rPr>
              <a:t>Reviewers</a:t>
            </a:r>
            <a:r>
              <a:rPr lang="de-DE" sz="3200" b="1" dirty="0" smtClean="0">
                <a:solidFill>
                  <a:srgbClr val="008000"/>
                </a:solidFill>
              </a:rPr>
              <a:t>!</a:t>
            </a:r>
          </a:p>
        </p:txBody>
      </p:sp>
    </p:spTree>
    <p:extLst>
      <p:ext uri="{BB962C8B-B14F-4D97-AF65-F5344CB8AC3E}">
        <p14:creationId xmlns:p14="http://schemas.microsoft.com/office/powerpoint/2010/main" val="4163833069"/>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p:cNvSpPr>
          <p:nvPr>
            <p:ph type="title"/>
          </p:nvPr>
        </p:nvSpPr>
        <p:spPr>
          <a:prstGeom prst="rect">
            <a:avLst/>
          </a:prstGeom>
        </p:spPr>
        <p:txBody>
          <a:bodyPr/>
          <a:lstStyle/>
          <a:p>
            <a:pPr lvl="0">
              <a:defRPr sz="1800"/>
            </a:pPr>
            <a:r>
              <a:rPr lang="nl-BE" sz="8400" dirty="0" smtClean="0"/>
              <a:t>Thank you!</a:t>
            </a:r>
            <a:endParaRPr sz="8400" dirty="0"/>
          </a:p>
        </p:txBody>
      </p:sp>
      <p:sp>
        <p:nvSpPr>
          <p:cNvPr id="184" name="Shape 184"/>
          <p:cNvSpPr>
            <a:spLocks noGrp="1"/>
          </p:cNvSpPr>
          <p:nvPr>
            <p:ph type="body" idx="1"/>
          </p:nvPr>
        </p:nvSpPr>
        <p:spPr>
          <a:xfrm>
            <a:off x="792481" y="2413000"/>
            <a:ext cx="11625798" cy="6426200"/>
          </a:xfrm>
          <a:prstGeom prst="rect">
            <a:avLst/>
          </a:prstGeom>
        </p:spPr>
        <p:txBody>
          <a:bodyPr/>
          <a:lstStyle/>
          <a:p>
            <a:pPr lvl="0">
              <a:defRPr sz="1800"/>
            </a:pPr>
            <a:r>
              <a:rPr sz="4200" dirty="0"/>
              <a:t>BetterCrypto.org</a:t>
            </a:r>
          </a:p>
          <a:p>
            <a:pPr lvl="0">
              <a:defRPr sz="1800"/>
            </a:pPr>
            <a:r>
              <a:rPr sz="4200" dirty="0"/>
              <a:t>https://git.bettercrypto.org/ach-master.git</a:t>
            </a:r>
          </a:p>
          <a:p>
            <a:pPr lvl="0">
              <a:defRPr sz="1800"/>
            </a:pPr>
            <a:r>
              <a:rPr sz="4200" dirty="0"/>
              <a:t>http://lists.cert.at/cgi-bin/mailman/listinfo/ach</a:t>
            </a:r>
          </a:p>
          <a:p>
            <a:pPr marL="317500" lvl="0" indent="0">
              <a:buNone/>
              <a:defRPr sz="1800"/>
            </a:pPr>
            <a:endParaRPr sz="4200" dirty="0"/>
          </a:p>
          <a:p>
            <a:pPr lvl="0">
              <a:defRPr sz="1800"/>
            </a:pPr>
            <a:r>
              <a:rPr sz="4200" dirty="0"/>
              <a:t>Contact</a:t>
            </a:r>
          </a:p>
          <a:p>
            <a:pPr lvl="1">
              <a:defRPr sz="1800"/>
            </a:pPr>
            <a:r>
              <a:rPr sz="4200" u="sng" dirty="0" smtClean="0">
                <a:hlinkClick r:id="rId2"/>
              </a:rPr>
              <a:t>david</a:t>
            </a:r>
            <a:r>
              <a:rPr sz="4200" u="sng" dirty="0">
                <a:hlinkClick r:id="rId2"/>
              </a:rPr>
              <a:t>@autopsit.org</a:t>
            </a:r>
            <a:r>
              <a:rPr sz="4200" dirty="0"/>
              <a:t> — @ddurvaux</a:t>
            </a:r>
          </a:p>
        </p:txBody>
      </p:sp>
    </p:spTree>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But of </a:t>
            </a:r>
            <a:r>
              <a:rPr lang="de-DE" dirty="0" err="1" smtClean="0"/>
              <a:t>course</a:t>
            </a:r>
            <a:r>
              <a:rPr lang="de-DE" dirty="0" smtClean="0"/>
              <a:t>...</a:t>
            </a:r>
            <a:endParaRPr lang="de-DE" dirty="0"/>
          </a:p>
        </p:txBody>
      </p:sp>
      <p:sp>
        <p:nvSpPr>
          <p:cNvPr id="3" name="Textplatzhalter 2"/>
          <p:cNvSpPr>
            <a:spLocks noGrp="1"/>
          </p:cNvSpPr>
          <p:nvPr>
            <p:ph type="body" idx="1"/>
          </p:nvPr>
        </p:nvSpPr>
        <p:spPr/>
        <p:txBody>
          <a:bodyPr/>
          <a:lstStyle/>
          <a:p>
            <a:r>
              <a:rPr lang="de-DE" dirty="0" err="1" smtClean="0"/>
              <a:t>It</a:t>
            </a:r>
            <a:r>
              <a:rPr lang="de-DE" dirty="0" smtClean="0"/>
              <a:t> </a:t>
            </a:r>
            <a:r>
              <a:rPr lang="de-DE" dirty="0" err="1" smtClean="0"/>
              <a:t>is</a:t>
            </a:r>
            <a:r>
              <a:rPr lang="de-DE" dirty="0" smtClean="0"/>
              <a:t> not </a:t>
            </a:r>
            <a:r>
              <a:rPr lang="de-DE" dirty="0" err="1" smtClean="0"/>
              <a:t>only</a:t>
            </a:r>
            <a:r>
              <a:rPr lang="de-DE" dirty="0" smtClean="0"/>
              <a:t> </a:t>
            </a:r>
            <a:r>
              <a:rPr lang="de-DE" dirty="0" err="1" smtClean="0"/>
              <a:t>the</a:t>
            </a:r>
            <a:r>
              <a:rPr lang="de-DE" dirty="0" smtClean="0"/>
              <a:t> NSA, </a:t>
            </a:r>
            <a:r>
              <a:rPr lang="de-DE" dirty="0" err="1" smtClean="0"/>
              <a:t>who</a:t>
            </a:r>
            <a:r>
              <a:rPr lang="de-DE" dirty="0" smtClean="0"/>
              <a:t> </a:t>
            </a:r>
            <a:r>
              <a:rPr lang="de-DE" dirty="0" err="1" smtClean="0"/>
              <a:t>intercepts</a:t>
            </a:r>
            <a:endParaRPr lang="de-DE" dirty="0" smtClean="0"/>
          </a:p>
          <a:p>
            <a:r>
              <a:rPr lang="de-DE" dirty="0" smtClean="0"/>
              <a:t>Other </a:t>
            </a:r>
            <a:r>
              <a:rPr lang="de-DE" dirty="0" err="1" smtClean="0"/>
              <a:t>nations</a:t>
            </a:r>
            <a:r>
              <a:rPr lang="de-DE" dirty="0" smtClean="0"/>
              <a:t> </a:t>
            </a:r>
            <a:r>
              <a:rPr lang="de-DE" dirty="0" err="1" smtClean="0"/>
              <a:t>now</a:t>
            </a:r>
            <a:r>
              <a:rPr lang="de-DE" dirty="0" smtClean="0"/>
              <a:t> </a:t>
            </a:r>
            <a:r>
              <a:rPr lang="de-DE" dirty="0" err="1" smtClean="0"/>
              <a:t>have</a:t>
            </a:r>
            <a:r>
              <a:rPr lang="de-DE" dirty="0" smtClean="0"/>
              <a:t> a </a:t>
            </a:r>
            <a:r>
              <a:rPr lang="de-DE" dirty="0" err="1" smtClean="0"/>
              <a:t>blueprint</a:t>
            </a:r>
            <a:r>
              <a:rPr lang="de-DE" dirty="0" smtClean="0"/>
              <a:t> (</a:t>
            </a:r>
            <a:r>
              <a:rPr lang="de-DE" dirty="0" err="1" smtClean="0"/>
              <a:t>thanks</a:t>
            </a:r>
            <a:r>
              <a:rPr lang="de-DE" dirty="0" smtClean="0"/>
              <a:t> </a:t>
            </a:r>
            <a:r>
              <a:rPr lang="de-DE" dirty="0" err="1" smtClean="0"/>
              <a:t>to</a:t>
            </a:r>
            <a:r>
              <a:rPr lang="de-DE" dirty="0" smtClean="0"/>
              <a:t> Snowden) in </a:t>
            </a:r>
            <a:r>
              <a:rPr lang="de-DE" dirty="0" err="1" smtClean="0"/>
              <a:t>case</a:t>
            </a:r>
            <a:r>
              <a:rPr lang="de-DE" dirty="0" smtClean="0"/>
              <a:t> </a:t>
            </a:r>
            <a:r>
              <a:rPr lang="de-DE" dirty="0" err="1" smtClean="0"/>
              <a:t>they</a:t>
            </a:r>
            <a:r>
              <a:rPr lang="de-DE" dirty="0" smtClean="0"/>
              <a:t> </a:t>
            </a:r>
            <a:r>
              <a:rPr lang="de-DE" dirty="0" err="1" smtClean="0"/>
              <a:t>did</a:t>
            </a:r>
            <a:r>
              <a:rPr lang="de-DE" dirty="0" smtClean="0"/>
              <a:t> not </a:t>
            </a:r>
            <a:r>
              <a:rPr lang="de-DE" dirty="0" err="1" smtClean="0"/>
              <a:t>have</a:t>
            </a:r>
            <a:r>
              <a:rPr lang="de-DE" dirty="0" smtClean="0"/>
              <a:t> </a:t>
            </a:r>
            <a:r>
              <a:rPr lang="de-DE" dirty="0" err="1" smtClean="0"/>
              <a:t>the</a:t>
            </a:r>
            <a:r>
              <a:rPr lang="de-DE" dirty="0" smtClean="0"/>
              <a:t> </a:t>
            </a:r>
            <a:r>
              <a:rPr lang="de-DE" dirty="0" err="1" smtClean="0"/>
              <a:t>technical</a:t>
            </a:r>
            <a:r>
              <a:rPr lang="de-DE" dirty="0" smtClean="0"/>
              <a:t> </a:t>
            </a:r>
            <a:r>
              <a:rPr lang="de-DE" dirty="0" err="1" smtClean="0"/>
              <a:t>skills</a:t>
            </a:r>
            <a:r>
              <a:rPr lang="de-DE" dirty="0" smtClean="0"/>
              <a:t> </a:t>
            </a:r>
            <a:r>
              <a:rPr lang="de-DE" dirty="0" err="1" smtClean="0"/>
              <a:t>yet</a:t>
            </a:r>
            <a:endParaRPr lang="de-DE" dirty="0" smtClean="0"/>
          </a:p>
          <a:p>
            <a:r>
              <a:rPr lang="de-DE" dirty="0" smtClean="0"/>
              <a:t>Criminals </a:t>
            </a:r>
            <a:r>
              <a:rPr lang="de-DE" dirty="0" err="1" smtClean="0"/>
              <a:t>now</a:t>
            </a:r>
            <a:r>
              <a:rPr lang="de-DE" dirty="0" smtClean="0"/>
              <a:t> </a:t>
            </a:r>
            <a:r>
              <a:rPr lang="de-DE" dirty="0" err="1" smtClean="0"/>
              <a:t>have</a:t>
            </a:r>
            <a:r>
              <a:rPr lang="de-DE" dirty="0" smtClean="0"/>
              <a:t> a </a:t>
            </a:r>
            <a:r>
              <a:rPr lang="de-DE" dirty="0" err="1" smtClean="0"/>
              <a:t>blueprint</a:t>
            </a:r>
            <a:r>
              <a:rPr lang="de-DE" dirty="0" smtClean="0"/>
              <a:t>,...</a:t>
            </a:r>
          </a:p>
          <a:p>
            <a:r>
              <a:rPr lang="de-DE" dirty="0" err="1" smtClean="0"/>
              <a:t>Everyone</a:t>
            </a:r>
            <a:r>
              <a:rPr lang="de-DE" dirty="0" smtClean="0"/>
              <a:t> </a:t>
            </a:r>
            <a:r>
              <a:rPr lang="de-DE" dirty="0" err="1" smtClean="0"/>
              <a:t>has</a:t>
            </a:r>
            <a:r>
              <a:rPr lang="de-DE" dirty="0" smtClean="0"/>
              <a:t>!</a:t>
            </a:r>
          </a:p>
          <a:p>
            <a:r>
              <a:rPr lang="de-DE" dirty="0" smtClean="0"/>
              <a:t>So, </a:t>
            </a:r>
            <a:r>
              <a:rPr lang="de-DE" dirty="0" err="1" smtClean="0"/>
              <a:t>what</a:t>
            </a:r>
            <a:r>
              <a:rPr lang="de-DE" dirty="0" smtClean="0"/>
              <a:t> </a:t>
            </a:r>
            <a:r>
              <a:rPr lang="de-DE" dirty="0" err="1" smtClean="0"/>
              <a:t>can</a:t>
            </a:r>
            <a:r>
              <a:rPr lang="de-DE" dirty="0" smtClean="0"/>
              <a:t> </a:t>
            </a:r>
            <a:r>
              <a:rPr lang="de-DE" dirty="0" err="1" smtClean="0"/>
              <a:t>we</a:t>
            </a:r>
            <a:r>
              <a:rPr lang="de-DE" dirty="0" smtClean="0"/>
              <a:t> do?</a:t>
            </a:r>
          </a:p>
          <a:p>
            <a:endParaRPr lang="de-DE"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6195" y="3479547"/>
            <a:ext cx="12599553" cy="121058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7200" b="0" i="0" u="none" strike="noStrike" cap="none" spc="0" normalizeH="0" baseline="0" dirty="0" smtClean="0">
                <a:ln>
                  <a:noFill/>
                </a:ln>
                <a:solidFill>
                  <a:srgbClr val="000000"/>
                </a:solidFill>
                <a:effectLst/>
                <a:uFillTx/>
                <a:latin typeface="+mn-lt"/>
                <a:ea typeface="+mn-ea"/>
                <a:cs typeface="+mn-cs"/>
                <a:sym typeface="Gill Sans"/>
              </a:rPr>
              <a:t>Don’t give them anything</a:t>
            </a:r>
            <a:r>
              <a:rPr kumimoji="0" lang="en-US" sz="7200" b="0" i="0" u="none" strike="noStrike" cap="none" spc="0" normalizeH="0" dirty="0" smtClean="0">
                <a:ln>
                  <a:noFill/>
                </a:ln>
                <a:solidFill>
                  <a:srgbClr val="000000"/>
                </a:solidFill>
                <a:effectLst/>
                <a:uFillTx/>
                <a:latin typeface="+mn-lt"/>
                <a:ea typeface="+mn-ea"/>
                <a:cs typeface="+mn-cs"/>
                <a:sym typeface="Gill Sans"/>
              </a:rPr>
              <a:t> for free</a:t>
            </a:r>
            <a:endParaRPr kumimoji="0" lang="en-US" sz="7200" b="0" i="0" u="none" strike="noStrike" cap="none" spc="0" normalizeH="0" baseline="0" dirty="0">
              <a:ln>
                <a:noFill/>
              </a:ln>
              <a:solidFill>
                <a:srgbClr val="000000"/>
              </a:solidFill>
              <a:effectLst/>
              <a:uFillTx/>
              <a:latin typeface="+mn-lt"/>
              <a:ea typeface="+mn-ea"/>
              <a:cs typeface="+mn-cs"/>
              <a:sym typeface="Gill Sans"/>
            </a:endParaRPr>
          </a:p>
        </p:txBody>
      </p:sp>
      <p:sp>
        <p:nvSpPr>
          <p:cNvPr id="4" name="TextBox 3"/>
          <p:cNvSpPr txBox="1"/>
          <p:nvPr/>
        </p:nvSpPr>
        <p:spPr>
          <a:xfrm>
            <a:off x="2348339" y="5026215"/>
            <a:ext cx="8275278" cy="102592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0" b="0" i="0" u="none" strike="noStrike" cap="none" spc="0" normalizeH="0" baseline="0" dirty="0" smtClean="0">
                <a:ln>
                  <a:noFill/>
                </a:ln>
                <a:solidFill>
                  <a:schemeClr val="bg1">
                    <a:lumMod val="50000"/>
                  </a:schemeClr>
                </a:solidFill>
                <a:effectLst/>
                <a:uFillTx/>
                <a:latin typeface="+mn-lt"/>
                <a:ea typeface="+mn-ea"/>
                <a:cs typeface="+mn-cs"/>
                <a:sym typeface="Gill Sans"/>
              </a:rPr>
              <a:t>It’s your home, your fight!</a:t>
            </a:r>
            <a:endParaRPr kumimoji="0" lang="en-US" sz="6000" b="0" i="0" u="none" strike="noStrike" cap="none" spc="0" normalizeH="0" baseline="0" dirty="0">
              <a:ln>
                <a:noFill/>
              </a:ln>
              <a:solidFill>
                <a:schemeClr val="bg1">
                  <a:lumMod val="50000"/>
                </a:schemeClr>
              </a:solidFill>
              <a:effectLst/>
              <a:uFillTx/>
              <a:latin typeface="+mn-lt"/>
              <a:ea typeface="+mn-ea"/>
              <a:cs typeface="+mn-cs"/>
              <a:sym typeface="Gill Sans"/>
            </a:endParaRPr>
          </a:p>
        </p:txBody>
      </p:sp>
    </p:spTree>
    <p:extLst>
      <p:ext uri="{BB962C8B-B14F-4D97-AF65-F5344CB8AC3E}">
        <p14:creationId xmlns:p14="http://schemas.microsoft.com/office/powerpoint/2010/main" val="412479426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Shape 50"/>
          <p:cNvSpPr>
            <a:spLocks noGrp="1"/>
          </p:cNvSpPr>
          <p:nvPr>
            <p:ph type="title"/>
          </p:nvPr>
        </p:nvSpPr>
        <p:spPr>
          <a:prstGeom prst="rect">
            <a:avLst/>
          </a:prstGeom>
        </p:spPr>
        <p:txBody>
          <a:bodyPr/>
          <a:lstStyle/>
          <a:p>
            <a:pPr lvl="0">
              <a:defRPr sz="1800"/>
            </a:pPr>
            <a:r>
              <a:rPr sz="8400" dirty="0" smtClean="0"/>
              <a:t>Who</a:t>
            </a:r>
            <a:r>
              <a:rPr lang="en-US" sz="8400" dirty="0" smtClean="0"/>
              <a:t> (authors of bettercrypto)</a:t>
            </a:r>
            <a:endParaRPr sz="8400" dirty="0"/>
          </a:p>
        </p:txBody>
      </p:sp>
      <p:sp>
        <p:nvSpPr>
          <p:cNvPr id="51" name="Shape 51"/>
          <p:cNvSpPr>
            <a:spLocks noGrp="1"/>
          </p:cNvSpPr>
          <p:nvPr>
            <p:ph type="body" idx="1"/>
          </p:nvPr>
        </p:nvSpPr>
        <p:spPr>
          <a:xfrm>
            <a:off x="439886" y="2954139"/>
            <a:ext cx="12125029" cy="6413302"/>
          </a:xfrm>
          <a:prstGeom prst="rect">
            <a:avLst/>
          </a:prstGeom>
        </p:spPr>
        <p:txBody>
          <a:bodyPr spcCol="606251"/>
          <a:lstStyle/>
          <a:p>
            <a:pPr marL="0" lvl="0" indent="0" defTabSz="457200">
              <a:spcBef>
                <a:spcPts val="0"/>
              </a:spcBef>
              <a:buSzTx/>
              <a:buNone/>
              <a:defRPr sz="1800"/>
            </a:pPr>
            <a:r>
              <a:rPr sz="3200" dirty="0">
                <a:latin typeface="Calibri"/>
                <a:ea typeface="Calibri"/>
                <a:cs typeface="Calibri"/>
                <a:sym typeface="Calibri"/>
              </a:rPr>
              <a:t>Wolfgang Breyha (</a:t>
            </a:r>
            <a:r>
              <a:rPr sz="2600" dirty="0">
                <a:latin typeface="Calibri"/>
                <a:ea typeface="Calibri"/>
                <a:cs typeface="Calibri"/>
                <a:sym typeface="Calibri"/>
              </a:rPr>
              <a:t>uni VIE</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David Durvaux (</a:t>
            </a:r>
            <a:r>
              <a:rPr sz="2600" dirty="0">
                <a:latin typeface="Calibri"/>
                <a:ea typeface="Calibri"/>
                <a:cs typeface="Calibri"/>
                <a:sym typeface="Calibri"/>
              </a:rPr>
              <a:t>CERT.be</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Tobias Dussa (</a:t>
            </a:r>
            <a:r>
              <a:rPr sz="2600" dirty="0">
                <a:latin typeface="Calibri"/>
                <a:ea typeface="Calibri"/>
                <a:cs typeface="Calibri"/>
                <a:sym typeface="Calibri"/>
              </a:rPr>
              <a:t>KIT-CERT</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L. Aaron Kaplan (</a:t>
            </a:r>
            <a:r>
              <a:rPr sz="2600" dirty="0">
                <a:latin typeface="Calibri"/>
                <a:ea typeface="Calibri"/>
                <a:cs typeface="Calibri"/>
                <a:sym typeface="Calibri"/>
              </a:rPr>
              <a:t>CERT.at</a:t>
            </a:r>
            <a:r>
              <a:rPr sz="3200" dirty="0">
                <a:latin typeface="Calibri"/>
                <a:ea typeface="Calibri"/>
                <a:cs typeface="Calibri"/>
                <a:sym typeface="Calibri"/>
              </a:rPr>
              <a:t>), </a:t>
            </a:r>
            <a:endParaRPr lang="en-US" sz="3200" dirty="0" smtClean="0">
              <a:latin typeface="Calibri"/>
              <a:ea typeface="Calibri"/>
              <a:cs typeface="Calibri"/>
              <a:sym typeface="Calibri"/>
            </a:endParaRPr>
          </a:p>
          <a:p>
            <a:pPr marL="0" lvl="0" indent="0" defTabSz="457200">
              <a:spcBef>
                <a:spcPts val="0"/>
              </a:spcBef>
              <a:buSzTx/>
              <a:buNone/>
              <a:defRPr sz="1800"/>
            </a:pPr>
            <a:r>
              <a:rPr lang="en-US" sz="3200" dirty="0" smtClean="0">
                <a:latin typeface="Calibri"/>
                <a:ea typeface="Calibri"/>
                <a:cs typeface="Calibri"/>
                <a:sym typeface="Calibri"/>
              </a:rPr>
              <a:t>Florian Mendel (</a:t>
            </a:r>
            <a:r>
              <a:rPr lang="en-US" sz="2600" dirty="0" smtClean="0">
                <a:latin typeface="Calibri"/>
                <a:ea typeface="Calibri"/>
                <a:cs typeface="Calibri"/>
                <a:sym typeface="Calibri"/>
              </a:rPr>
              <a:t>IAIK/A-Sit</a:t>
            </a:r>
            <a:r>
              <a:rPr lang="en-US" sz="3200" dirty="0" smtClean="0">
                <a:latin typeface="Calibri"/>
                <a:ea typeface="Calibri"/>
                <a:cs typeface="Calibri"/>
                <a:sym typeface="Calibri"/>
              </a:rPr>
              <a:t>)</a:t>
            </a:r>
            <a:endParaRPr sz="3200" dirty="0" smtClean="0">
              <a:latin typeface="Calibri"/>
              <a:ea typeface="Calibri"/>
              <a:cs typeface="Calibri"/>
              <a:sym typeface="Calibri"/>
            </a:endParaRPr>
          </a:p>
          <a:p>
            <a:pPr marL="0" lvl="0" indent="0" defTabSz="457200">
              <a:spcBef>
                <a:spcPts val="0"/>
              </a:spcBef>
              <a:buSzTx/>
              <a:buNone/>
              <a:defRPr sz="1800"/>
            </a:pPr>
            <a:r>
              <a:rPr sz="3200" dirty="0" smtClean="0">
                <a:latin typeface="Calibri"/>
                <a:ea typeface="Calibri"/>
                <a:cs typeface="Calibri"/>
                <a:sym typeface="Calibri"/>
              </a:rPr>
              <a:t>Christian </a:t>
            </a:r>
            <a:r>
              <a:rPr sz="3200" dirty="0">
                <a:latin typeface="Calibri"/>
                <a:ea typeface="Calibri"/>
                <a:cs typeface="Calibri"/>
                <a:sym typeface="Calibri"/>
              </a:rPr>
              <a:t>Mock (</a:t>
            </a:r>
            <a:r>
              <a:rPr sz="2600" dirty="0">
                <a:latin typeface="Calibri"/>
                <a:ea typeface="Calibri"/>
                <a:cs typeface="Calibri"/>
                <a:sym typeface="Calibri"/>
              </a:rPr>
              <a:t>coretec</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Daniel Kovacic (</a:t>
            </a:r>
            <a:r>
              <a:rPr sz="2600" dirty="0">
                <a:latin typeface="Calibri"/>
                <a:ea typeface="Calibri"/>
                <a:cs typeface="Calibri"/>
                <a:sym typeface="Calibri"/>
              </a:rPr>
              <a:t>A-Trust</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Manuel Koschuch (</a:t>
            </a:r>
            <a:r>
              <a:rPr sz="2600" dirty="0">
                <a:latin typeface="Calibri"/>
                <a:ea typeface="Calibri"/>
                <a:cs typeface="Calibri"/>
                <a:sym typeface="Calibri"/>
              </a:rPr>
              <a:t>FH Campus Wien</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Adi Kriegisch (</a:t>
            </a:r>
            <a:r>
              <a:rPr sz="2600" dirty="0">
                <a:latin typeface="Calibri"/>
                <a:ea typeface="Calibri"/>
                <a:cs typeface="Calibri"/>
                <a:sym typeface="Calibri"/>
              </a:rPr>
              <a:t>VRVis</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Ramin Sabet (</a:t>
            </a:r>
            <a:r>
              <a:rPr sz="2600" dirty="0">
                <a:latin typeface="Calibri"/>
                <a:ea typeface="Calibri"/>
                <a:cs typeface="Calibri"/>
                <a:sym typeface="Calibri"/>
              </a:rPr>
              <a:t>A-Trust</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Aaron Zauner (</a:t>
            </a:r>
            <a:r>
              <a:rPr sz="2600" dirty="0">
                <a:latin typeface="Calibri"/>
                <a:ea typeface="Calibri"/>
                <a:cs typeface="Calibri"/>
                <a:sym typeface="Calibri"/>
              </a:rPr>
              <a:t>azet.org</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Pepi Zawodsky (</a:t>
            </a:r>
            <a:r>
              <a:rPr sz="2600" dirty="0">
                <a:latin typeface="Calibri"/>
                <a:ea typeface="Calibri"/>
                <a:cs typeface="Calibri"/>
                <a:sym typeface="Calibri"/>
              </a:rPr>
              <a:t>maclemon.at</a:t>
            </a:r>
            <a:r>
              <a:rPr sz="3200" dirty="0">
                <a:latin typeface="Calibri"/>
                <a:ea typeface="Calibri"/>
                <a:cs typeface="Calibri"/>
                <a:sym typeface="Calibri"/>
              </a:rPr>
              <a:t>), </a:t>
            </a:r>
          </a:p>
          <a:p>
            <a:pPr marL="0" lvl="0" indent="0" defTabSz="457200">
              <a:spcBef>
                <a:spcPts val="0"/>
              </a:spcBef>
              <a:buSzTx/>
              <a:buNone/>
              <a:defRPr sz="1800"/>
            </a:pPr>
            <a:r>
              <a:rPr sz="3200" dirty="0">
                <a:latin typeface="Calibri"/>
                <a:ea typeface="Calibri"/>
                <a:cs typeface="Calibri"/>
                <a:sym typeface="Calibri"/>
              </a:rPr>
              <a:t/>
            </a:r>
            <a:br>
              <a:rPr sz="3200" dirty="0">
                <a:latin typeface="Calibri"/>
                <a:ea typeface="Calibri"/>
                <a:cs typeface="Calibri"/>
                <a:sym typeface="Calibri"/>
              </a:rPr>
            </a:br>
            <a:endParaRPr sz="3200" dirty="0">
              <a:latin typeface="Calibri"/>
              <a:ea typeface="Calibri"/>
              <a:cs typeface="Calibri"/>
              <a:sym typeface="Calibri"/>
            </a:endParaRPr>
          </a:p>
          <a:p>
            <a:pPr marL="0" lvl="0" indent="0" defTabSz="457200">
              <a:spcBef>
                <a:spcPts val="0"/>
              </a:spcBef>
              <a:buSzTx/>
              <a:buNone/>
              <a:defRPr sz="1800"/>
            </a:pPr>
            <a:endParaRPr lang="en-US" dirty="0" smtClean="0">
              <a:latin typeface="Calibri"/>
              <a:ea typeface="Calibri"/>
              <a:cs typeface="Calibri"/>
              <a:sym typeface="Calibri"/>
            </a:endParaRPr>
          </a:p>
          <a:p>
            <a:pPr marL="0" lvl="0" indent="0" defTabSz="457200">
              <a:spcBef>
                <a:spcPts val="0"/>
              </a:spcBef>
              <a:buSzTx/>
              <a:buNone/>
              <a:defRPr sz="1800"/>
            </a:pPr>
            <a:endParaRPr lang="en-US" dirty="0">
              <a:latin typeface="Calibri"/>
              <a:ea typeface="Calibri"/>
              <a:cs typeface="Calibri"/>
              <a:sym typeface="Calibri"/>
            </a:endParaRPr>
          </a:p>
          <a:p>
            <a:pPr marL="0" lvl="0" indent="0" defTabSz="457200">
              <a:spcBef>
                <a:spcPts val="0"/>
              </a:spcBef>
              <a:buSzTx/>
              <a:buNone/>
              <a:defRPr sz="1800"/>
            </a:pPr>
            <a:endParaRPr lang="en-US" dirty="0" smtClean="0">
              <a:latin typeface="Calibri"/>
              <a:ea typeface="Calibri"/>
              <a:cs typeface="Calibri"/>
              <a:sym typeface="Calibri"/>
            </a:endParaRPr>
          </a:p>
          <a:p>
            <a:pPr marL="0" lvl="0" indent="0" defTabSz="457200">
              <a:spcBef>
                <a:spcPts val="0"/>
              </a:spcBef>
              <a:buSzTx/>
              <a:buNone/>
              <a:defRPr sz="1800"/>
            </a:pPr>
            <a:endParaRPr lang="en-US" dirty="0">
              <a:latin typeface="Calibri"/>
              <a:ea typeface="Calibri"/>
              <a:cs typeface="Calibri"/>
              <a:sym typeface="Calibri"/>
            </a:endParaRPr>
          </a:p>
          <a:p>
            <a:pPr marL="0" lvl="0" indent="0" defTabSz="457200">
              <a:spcBef>
                <a:spcPts val="0"/>
              </a:spcBef>
              <a:buSzTx/>
              <a:buNone/>
              <a:defRPr sz="1800"/>
            </a:pPr>
            <a:endParaRPr lang="en-US" sz="3200" i="1" dirty="0" smtClean="0">
              <a:latin typeface="Calibri"/>
              <a:ea typeface="Calibri"/>
              <a:cs typeface="Calibri"/>
              <a:sym typeface="Calibri"/>
            </a:endParaRPr>
          </a:p>
          <a:p>
            <a:pPr marL="0" lvl="0" indent="0" defTabSz="457200">
              <a:spcBef>
                <a:spcPts val="0"/>
              </a:spcBef>
              <a:buSzTx/>
              <a:buNone/>
              <a:defRPr sz="1800"/>
            </a:pPr>
            <a:r>
              <a:rPr lang="en-US" sz="3200" i="1" smtClean="0">
                <a:latin typeface="Calibri"/>
                <a:ea typeface="Calibri"/>
                <a:cs typeface="Calibri"/>
                <a:sym typeface="Calibri"/>
              </a:rPr>
              <a:t>And </a:t>
            </a:r>
            <a:r>
              <a:rPr lang="en-US" sz="3200" i="1" dirty="0" smtClean="0">
                <a:latin typeface="Calibri"/>
                <a:ea typeface="Calibri"/>
                <a:cs typeface="Calibri"/>
                <a:sym typeface="Calibri"/>
              </a:rPr>
              <a:t>many other contributors!!</a:t>
            </a:r>
          </a:p>
          <a:p>
            <a:pPr marL="0" lvl="0" indent="0" defTabSz="457200">
              <a:spcBef>
                <a:spcPts val="0"/>
              </a:spcBef>
              <a:buSzTx/>
              <a:buNone/>
              <a:defRPr sz="1800"/>
            </a:pPr>
            <a:endParaRPr lang="en-US" dirty="0">
              <a:latin typeface="Calibri"/>
              <a:ea typeface="Calibri"/>
              <a:cs typeface="Calibri"/>
              <a:sym typeface="Calibri"/>
            </a:endParaRPr>
          </a:p>
          <a:p>
            <a:pPr marL="0" lvl="0" indent="0" defTabSz="457200">
              <a:spcBef>
                <a:spcPts val="0"/>
              </a:spcBef>
              <a:buSzTx/>
              <a:buNone/>
              <a:defRPr sz="1800"/>
            </a:pPr>
            <a:endParaRPr lang="en-US" sz="3200" dirty="0" smtClean="0">
              <a:latin typeface="Calibri"/>
              <a:ea typeface="Calibri"/>
              <a:cs typeface="Calibri"/>
              <a:sym typeface="Calibri"/>
            </a:endParaRPr>
          </a:p>
        </p:txBody>
      </p:sp>
    </p:spTree>
    <p:extLst>
      <p:ext uri="{BB962C8B-B14F-4D97-AF65-F5344CB8AC3E}">
        <p14:creationId xmlns:p14="http://schemas.microsoft.com/office/powerpoint/2010/main" val="190525832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Shape 53"/>
          <p:cNvSpPr>
            <a:spLocks noGrp="1"/>
          </p:cNvSpPr>
          <p:nvPr>
            <p:ph type="title"/>
          </p:nvPr>
        </p:nvSpPr>
        <p:spPr>
          <a:prstGeom prst="rect">
            <a:avLst/>
          </a:prstGeom>
        </p:spPr>
        <p:txBody>
          <a:bodyPr/>
          <a:lstStyle/>
          <a:p>
            <a:pPr lvl="0">
              <a:defRPr sz="1800"/>
            </a:pPr>
            <a:r>
              <a:rPr sz="8400"/>
              <a:t>Agenda</a:t>
            </a:r>
          </a:p>
        </p:txBody>
      </p:sp>
      <p:sp>
        <p:nvSpPr>
          <p:cNvPr id="54" name="Shape 54"/>
          <p:cNvSpPr>
            <a:spLocks noGrp="1"/>
          </p:cNvSpPr>
          <p:nvPr>
            <p:ph type="body" idx="1"/>
          </p:nvPr>
        </p:nvSpPr>
        <p:spPr>
          <a:xfrm>
            <a:off x="1270000" y="2197100"/>
            <a:ext cx="10464800" cy="7283450"/>
          </a:xfrm>
          <a:prstGeom prst="rect">
            <a:avLst/>
          </a:prstGeom>
        </p:spPr>
        <p:txBody>
          <a:bodyPr/>
          <a:lstStyle/>
          <a:p>
            <a:pPr lvl="0">
              <a:defRPr sz="1800"/>
            </a:pPr>
            <a:r>
              <a:rPr sz="4200" dirty="0" smtClean="0"/>
              <a:t>Introduction </a:t>
            </a:r>
            <a:r>
              <a:rPr sz="4200" dirty="0"/>
              <a:t>to BetterCrypto project</a:t>
            </a:r>
          </a:p>
          <a:p>
            <a:pPr lvl="0">
              <a:defRPr sz="1800"/>
            </a:pPr>
            <a:r>
              <a:rPr sz="4200" dirty="0" smtClean="0"/>
              <a:t>Practical Settings</a:t>
            </a:r>
            <a:endParaRPr lang="nl-BE" sz="4200" dirty="0" smtClean="0"/>
          </a:p>
          <a:p>
            <a:pPr lvl="0">
              <a:defRPr sz="1800"/>
            </a:pPr>
            <a:r>
              <a:rPr lang="nl-BE" sz="4200" dirty="0" smtClean="0"/>
              <a:t>Testing</a:t>
            </a:r>
          </a:p>
          <a:p>
            <a:pPr lvl="0">
              <a:defRPr sz="1800"/>
            </a:pPr>
            <a:r>
              <a:rPr sz="4200" dirty="0" smtClean="0"/>
              <a:t>Conclusion</a:t>
            </a:r>
            <a:endParaRPr sz="4200"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BetterCrypto</a:t>
            </a:r>
            <a:endParaRPr lang="en-US" dirty="0"/>
          </a:p>
        </p:txBody>
      </p:sp>
      <p:pic>
        <p:nvPicPr>
          <p:cNvPr id="5" name="droppedImage.png"/>
          <p:cNvPicPr/>
          <p:nvPr/>
        </p:nvPicPr>
        <p:blipFill>
          <a:blip r:embed="rId2">
            <a:extLst/>
          </a:blip>
          <a:stretch>
            <a:fillRect/>
          </a:stretch>
        </p:blipFill>
        <p:spPr>
          <a:xfrm>
            <a:off x="4511250" y="3029577"/>
            <a:ext cx="4180960" cy="3319964"/>
          </a:xfrm>
          <a:prstGeom prst="rect">
            <a:avLst/>
          </a:prstGeom>
          <a:ln w="12700">
            <a:miter lim="400000"/>
          </a:ln>
        </p:spPr>
      </p:pic>
    </p:spTree>
    <p:extLst>
      <p:ext uri="{BB962C8B-B14F-4D97-AF65-F5344CB8AC3E}">
        <p14:creationId xmlns:p14="http://schemas.microsoft.com/office/powerpoint/2010/main" val="1804616177"/>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Shape 60"/>
          <p:cNvSpPr>
            <a:spLocks noGrp="1"/>
          </p:cNvSpPr>
          <p:nvPr>
            <p:ph type="title"/>
          </p:nvPr>
        </p:nvSpPr>
        <p:spPr>
          <a:prstGeom prst="rect">
            <a:avLst/>
          </a:prstGeom>
        </p:spPr>
        <p:txBody>
          <a:bodyPr/>
          <a:lstStyle/>
          <a:p>
            <a:pPr lvl="0">
              <a:defRPr sz="1800"/>
            </a:pPr>
            <a:r>
              <a:rPr lang="nl-BE" sz="8400" dirty="0" smtClean="0"/>
              <a:t>Why?</a:t>
            </a:r>
            <a:endParaRPr sz="8400" dirty="0"/>
          </a:p>
        </p:txBody>
      </p:sp>
      <p:sp>
        <p:nvSpPr>
          <p:cNvPr id="61" name="Shape 61"/>
          <p:cNvSpPr>
            <a:spLocks noGrp="1"/>
          </p:cNvSpPr>
          <p:nvPr>
            <p:ph type="body" idx="1"/>
          </p:nvPr>
        </p:nvSpPr>
        <p:spPr>
          <a:prstGeom prst="rect">
            <a:avLst/>
          </a:prstGeom>
        </p:spPr>
        <p:txBody>
          <a:bodyPr/>
          <a:lstStyle/>
          <a:p>
            <a:pPr lvl="0">
              <a:defRPr sz="1800"/>
            </a:pPr>
            <a:r>
              <a:rPr sz="4200"/>
              <a:t>Crypto is cryptic</a:t>
            </a:r>
          </a:p>
          <a:p>
            <a:pPr lvl="0">
              <a:defRPr sz="1800"/>
            </a:pPr>
            <a:r>
              <a:rPr sz="4200"/>
              <a:t>A lot of difficult concepts</a:t>
            </a:r>
          </a:p>
          <a:p>
            <a:pPr lvl="0">
              <a:defRPr sz="1800"/>
            </a:pPr>
            <a:r>
              <a:rPr sz="4200"/>
              <a:t>A lot of algorithms</a:t>
            </a:r>
          </a:p>
          <a:p>
            <a:pPr lvl="0">
              <a:defRPr sz="1800"/>
            </a:pPr>
            <a:r>
              <a:rPr sz="4200"/>
              <a:t>A lot of parameters</a:t>
            </a:r>
          </a:p>
          <a:p>
            <a:pPr lvl="0">
              <a:defRPr sz="1800"/>
            </a:pPr>
            <a:r>
              <a:rPr sz="4200"/>
              <a:t>…</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5173</TotalTime>
  <Words>998</Words>
  <Application>Microsoft Macintosh PowerPoint</Application>
  <PresentationFormat>Custom</PresentationFormat>
  <Paragraphs>206</Paragraphs>
  <Slides>38</Slides>
  <Notes>18</Notes>
  <HiddenSlides>0</HiddenSlides>
  <MMClips>0</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White</vt:lpstr>
      <vt:lpstr>BetterCrypto⋅org</vt:lpstr>
      <vt:lpstr>Why better crypto?</vt:lpstr>
      <vt:lpstr>PowerPoint Presentation</vt:lpstr>
      <vt:lpstr>But of course...</vt:lpstr>
      <vt:lpstr>PowerPoint Presentation</vt:lpstr>
      <vt:lpstr>Who (authors of bettercrypto)</vt:lpstr>
      <vt:lpstr>Agenda</vt:lpstr>
      <vt:lpstr>BetterCrypto</vt:lpstr>
      <vt:lpstr>Why?</vt:lpstr>
      <vt:lpstr>The Idea</vt:lpstr>
      <vt:lpstr>That’s not…</vt:lpstr>
      <vt:lpstr>In brief</vt:lpstr>
      <vt:lpstr>2 parts</vt:lpstr>
      <vt:lpstr>How to use the bettercrypto guide?</vt:lpstr>
      <vt:lpstr>BetterCrypto CipherSuite</vt:lpstr>
      <vt:lpstr>Some general thoughts on settings</vt:lpstr>
      <vt:lpstr>Cipher Suite A</vt:lpstr>
      <vt:lpstr>CiperSuite B</vt:lpstr>
      <vt:lpstr>Cipher Suite B</vt:lpstr>
      <vt:lpstr>Compatibility (B suite)</vt:lpstr>
      <vt:lpstr>Practical Settings</vt:lpstr>
      <vt:lpstr>Tools covered</vt:lpstr>
      <vt:lpstr>Let’s have a look</vt:lpstr>
      <vt:lpstr>Mail Encryption</vt:lpstr>
      <vt:lpstr>Mail Server</vt:lpstr>
      <vt:lpstr>Mail Server</vt:lpstr>
      <vt:lpstr>SMTP client mode</vt:lpstr>
      <vt:lpstr>MSA</vt:lpstr>
      <vt:lpstr>Postfix: MX &amp; SMTP client</vt:lpstr>
      <vt:lpstr>Postfix: MSA</vt:lpstr>
      <vt:lpstr>Tools: ssllabs</vt:lpstr>
      <vt:lpstr>ssllabs (2)</vt:lpstr>
      <vt:lpstr>Ssllabs (3)</vt:lpstr>
      <vt:lpstr>Conclusion</vt:lpstr>
      <vt:lpstr>Future ideas</vt:lpstr>
      <vt:lpstr>Current state as of 2014/05/31</vt:lpstr>
      <vt:lpstr>How to participate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David Durvaux</cp:lastModifiedBy>
  <cp:revision>259</cp:revision>
  <cp:lastPrinted>2014-06-09T07:36:15Z</cp:lastPrinted>
  <dcterms:modified xsi:type="dcterms:W3CDTF">2014-06-11T13:44:50Z</dcterms:modified>
</cp:coreProperties>
</file>